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6"/>
  </p:notesMasterIdLst>
  <p:handoutMasterIdLst>
    <p:handoutMasterId r:id="rId47"/>
  </p:handoutMasterIdLst>
  <p:sldIdLst>
    <p:sldId id="278" r:id="rId2"/>
    <p:sldId id="257" r:id="rId3"/>
    <p:sldId id="279" r:id="rId4"/>
    <p:sldId id="261" r:id="rId5"/>
    <p:sldId id="280" r:id="rId6"/>
    <p:sldId id="258" r:id="rId7"/>
    <p:sldId id="262" r:id="rId8"/>
    <p:sldId id="282" r:id="rId9"/>
    <p:sldId id="281" r:id="rId10"/>
    <p:sldId id="283" r:id="rId11"/>
    <p:sldId id="263" r:id="rId12"/>
    <p:sldId id="284" r:id="rId13"/>
    <p:sldId id="265" r:id="rId14"/>
    <p:sldId id="285" r:id="rId15"/>
    <p:sldId id="264" r:id="rId16"/>
    <p:sldId id="286" r:id="rId17"/>
    <p:sldId id="287" r:id="rId18"/>
    <p:sldId id="288" r:id="rId19"/>
    <p:sldId id="267" r:id="rId20"/>
    <p:sldId id="291" r:id="rId21"/>
    <p:sldId id="290" r:id="rId22"/>
    <p:sldId id="289" r:id="rId23"/>
    <p:sldId id="268" r:id="rId24"/>
    <p:sldId id="294" r:id="rId25"/>
    <p:sldId id="293" r:id="rId26"/>
    <p:sldId id="292" r:id="rId27"/>
    <p:sldId id="270" r:id="rId28"/>
    <p:sldId id="295" r:id="rId29"/>
    <p:sldId id="271" r:id="rId30"/>
    <p:sldId id="272" r:id="rId31"/>
    <p:sldId id="273" r:id="rId32"/>
    <p:sldId id="297" r:id="rId33"/>
    <p:sldId id="298" r:id="rId34"/>
    <p:sldId id="296" r:id="rId35"/>
    <p:sldId id="274" r:id="rId36"/>
    <p:sldId id="275" r:id="rId37"/>
    <p:sldId id="300" r:id="rId38"/>
    <p:sldId id="299" r:id="rId39"/>
    <p:sldId id="276" r:id="rId40"/>
    <p:sldId id="301" r:id="rId41"/>
    <p:sldId id="302" r:id="rId42"/>
    <p:sldId id="303" r:id="rId43"/>
    <p:sldId id="277" r:id="rId44"/>
    <p:sldId id="304"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4F5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81714" autoAdjust="0"/>
  </p:normalViewPr>
  <p:slideViewPr>
    <p:cSldViewPr>
      <p:cViewPr>
        <p:scale>
          <a:sx n="76" d="100"/>
          <a:sy n="76" d="100"/>
        </p:scale>
        <p:origin x="-342" y="-72"/>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B84C39-C4D6-4101-8563-E4AD15BA8736}" type="datetimeFigureOut">
              <a:rPr lang="en-US" smtClean="0"/>
              <a:t>3/14/2012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56BA46-F8AD-4ED9-8AF5-4FCA1551F867}" type="slidenum">
              <a:rPr lang="en-US" smtClean="0"/>
              <a:t>‹#›</a:t>
            </a:fld>
            <a:endParaRPr lang="en-US"/>
          </a:p>
        </p:txBody>
      </p:sp>
    </p:spTree>
    <p:extLst>
      <p:ext uri="{BB962C8B-B14F-4D97-AF65-F5344CB8AC3E}">
        <p14:creationId xmlns:p14="http://schemas.microsoft.com/office/powerpoint/2010/main" val="14732018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28D791A-3B4F-4671-96E0-05C38A3C0244}" type="datetimeFigureOut">
              <a:rPr lang="en-US"/>
              <a:pPr>
                <a:defRPr/>
              </a:pPr>
              <a:t>3/14/2012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1B8133D-B44E-4290-A4A7-DFB6AAAC749E}" type="slidenum">
              <a:rPr lang="en-CA"/>
              <a:pPr>
                <a:defRPr/>
              </a:pPr>
              <a:t>‹#›</a:t>
            </a:fld>
            <a:endParaRPr lang="en-CA"/>
          </a:p>
        </p:txBody>
      </p:sp>
    </p:spTree>
    <p:extLst>
      <p:ext uri="{BB962C8B-B14F-4D97-AF65-F5344CB8AC3E}">
        <p14:creationId xmlns:p14="http://schemas.microsoft.com/office/powerpoint/2010/main" val="2720371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team is a group of people formed to achieve a goal. Teams can be temporary, or indefinite. With individuals sharing responsibility, the group as a whole can take advantage of all of the collective talent, knowledge, and experience of each team member. </a:t>
            </a:r>
          </a:p>
          <a:p>
            <a:r>
              <a:rPr lang="en-US" dirty="0" smtClean="0"/>
              <a:t>Team building is an organized effort to improve team effectiveness.</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5</a:t>
            </a:fld>
            <a:endParaRPr lang="en-CA"/>
          </a:p>
        </p:txBody>
      </p:sp>
    </p:spTree>
    <p:extLst>
      <p:ext uri="{BB962C8B-B14F-4D97-AF65-F5344CB8AC3E}">
        <p14:creationId xmlns:p14="http://schemas.microsoft.com/office/powerpoint/2010/main" val="2132347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members of a new team may experience uncertainty and apprehension, it’s important to help members feel comfortable and that they are a part of the group. In addition, helping team members enhance their listening skills will allow them to focus more clearly on the objectives, thereby helping to maintain interest and enthusiasm for the work of the team.</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14</a:t>
            </a:fld>
            <a:endParaRPr lang="en-CA"/>
          </a:p>
        </p:txBody>
      </p:sp>
    </p:spTree>
    <p:extLst>
      <p:ext uri="{BB962C8B-B14F-4D97-AF65-F5344CB8AC3E}">
        <p14:creationId xmlns:p14="http://schemas.microsoft.com/office/powerpoint/2010/main" val="3102735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3C2B488-6A7E-4208-8E4A-A3DC35F350DA}" type="slidenum">
              <a:rPr lang="en-CA"/>
              <a:pPr fontAlgn="base">
                <a:spcBef>
                  <a:spcPct val="0"/>
                </a:spcBef>
                <a:spcAft>
                  <a:spcPct val="0"/>
                </a:spcAft>
              </a:pPr>
              <a:t>15</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Storming phase, the team starts to address the objective(s), suggesting ideas.  It empowers itself to share leadership. Different ideas may compete for consideration, and if badly managed, this phase can be very destructive for the team.   Egos emerge and turf wars occur. In extreme cases, the team can become stuck in this phase. </a:t>
            </a:r>
          </a:p>
          <a:p>
            <a:r>
              <a:rPr lang="en-US" dirty="0" smtClean="0"/>
              <a:t>If a team is too focused on consensus, they may decide on a plan which is less effective to complete the task for the sake of the team. This carries its own set of challenges. It is essential that a team has strong facilitative leadership during this phase.</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16</a:t>
            </a:fld>
            <a:endParaRPr lang="en-CA"/>
          </a:p>
        </p:txBody>
      </p:sp>
    </p:spTree>
    <p:extLst>
      <p:ext uri="{BB962C8B-B14F-4D97-AF65-F5344CB8AC3E}">
        <p14:creationId xmlns:p14="http://schemas.microsoft.com/office/powerpoint/2010/main" val="3790926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 conflict is normal in this phase, and is a catalyst for creativity. But the leader must address any conflict immediately and directly so issues don't fester. Once you understand two sides to an issue, you can help the team generate a win-win solution.  Assertive communication is an important skill during this phase of the group's evolution.  It is also important to help team members continue to build trust.</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17</a:t>
            </a:fld>
            <a:endParaRPr lang="en-CA"/>
          </a:p>
        </p:txBody>
      </p:sp>
    </p:spTree>
    <p:extLst>
      <p:ext uri="{BB962C8B-B14F-4D97-AF65-F5344CB8AC3E}">
        <p14:creationId xmlns:p14="http://schemas.microsoft.com/office/powerpoint/2010/main" val="3834760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mindmap is a diagram used to represent words, ideas, tasks, or other items linked to and arranged around a central key word or idea. Mind maps are used to generate, visualize, structure, and classify ideas, and as an aid in study, organization, problem solving, decision making, and writing.</a:t>
            </a:r>
          </a:p>
          <a:p>
            <a:r>
              <a:rPr lang="en-US" dirty="0" smtClean="0"/>
              <a:t>The elements of a given mind map are arranged intuitively according to the importance of the concepts, and are classified into groupings, branches, or areas, with the goal of representing semantic or other connections between portions of information. </a:t>
            </a:r>
          </a:p>
          <a:p>
            <a:r>
              <a:rPr lang="en-US" dirty="0" smtClean="0"/>
              <a:t>By presenting ideas in a radial, graphical, non-linear manner, mind maps encourage a brainstorming approach to planning and organizational tasks.</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18</a:t>
            </a:fld>
            <a:endParaRPr lang="en-CA"/>
          </a:p>
        </p:txBody>
      </p:sp>
    </p:spTree>
    <p:extLst>
      <p:ext uri="{BB962C8B-B14F-4D97-AF65-F5344CB8AC3E}">
        <p14:creationId xmlns:p14="http://schemas.microsoft.com/office/powerpoint/2010/main" val="1915834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ECE2674-E64D-4D50-B071-8E6C7383E549}" type="slidenum">
              <a:rPr lang="en-CA"/>
              <a:pPr fontAlgn="base">
                <a:spcBef>
                  <a:spcPct val="0"/>
                </a:spcBef>
                <a:spcAft>
                  <a:spcPct val="0"/>
                </a:spcAft>
              </a:pPr>
              <a:t>19</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the team moves out of the Storming phase, it enters the Norming phase. This tends to be a move towards harmonious working practices.  Teams begin agreeing on the rules and values by which they operate. In the ideal situation, teams begin to trust themselves during this phase as they accept the vital contributions of each member toward achieving the team’s goals.</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20</a:t>
            </a:fld>
            <a:endParaRPr lang="en-CA"/>
          </a:p>
        </p:txBody>
      </p:sp>
    </p:spTree>
    <p:extLst>
      <p:ext uri="{BB962C8B-B14F-4D97-AF65-F5344CB8AC3E}">
        <p14:creationId xmlns:p14="http://schemas.microsoft.com/office/powerpoint/2010/main" val="3542605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individual members take greater responsibility, team leaders can take a step back from the leadership role at this stage.  It is an opportune time to provide team members with task and process tools, or even an energizer to keep enthusiasm levels high.</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21</a:t>
            </a:fld>
            <a:endParaRPr lang="en-CA"/>
          </a:p>
        </p:txBody>
      </p:sp>
    </p:spTree>
    <p:extLst>
      <p:ext uri="{BB962C8B-B14F-4D97-AF65-F5344CB8AC3E}">
        <p14:creationId xmlns:p14="http://schemas.microsoft.com/office/powerpoint/2010/main" val="8610122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team members have gained some mutual trust, they are freer to focus on process and task. Being a link in a chain is a great way to visualize followers in this stage. If one link is not pulling its weight, or is not as strong as the other links the chance of success is lessened. Everyone needs to work together. The following exercise teaches participants how to analyze options to solve a dilemma. </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22</a:t>
            </a:fld>
            <a:endParaRPr lang="en-CA"/>
          </a:p>
        </p:txBody>
      </p:sp>
    </p:spTree>
    <p:extLst>
      <p:ext uri="{BB962C8B-B14F-4D97-AF65-F5344CB8AC3E}">
        <p14:creationId xmlns:p14="http://schemas.microsoft.com/office/powerpoint/2010/main" val="1995008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9E5600D-1EAA-46F8-9A1E-A5E652AD77E9}" type="slidenum">
              <a:rPr lang="en-CA"/>
              <a:pPr fontAlgn="base">
                <a:spcBef>
                  <a:spcPct val="0"/>
                </a:spcBef>
                <a:spcAft>
                  <a:spcPct val="0"/>
                </a:spcAft>
              </a:pPr>
              <a:t>23</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Educational psychologist Bruce Wayne Tuckman, Ph.D. was charged by his boss at the Naval Medical Research Institute, Bethesda MD with a review of 50 articles about team behavior. From this body of work, Dr. Tuckman conceived his theory of group developmental processes in 1965.</a:t>
            </a:r>
          </a:p>
          <a:p>
            <a:pPr>
              <a:spcBef>
                <a:spcPct val="0"/>
              </a:spcBef>
            </a:pPr>
            <a:r>
              <a:rPr lang="en-US" dirty="0" smtClean="0"/>
              <a:t>•	The Forming Stage:  Groups initially concern themselves with orientation accomplished primarily through testing. Such testing serves to identify the boundaries of both interpersonal and task behaviors. Coincident with testing in the interpersonal realm is the establishment of dependency relationships with leaders, other group members, or pre existing standards. It may be said that orientation, testing, and dependence constitute the group process of forming.</a:t>
            </a:r>
          </a:p>
          <a:p>
            <a:pPr>
              <a:spcBef>
                <a:spcPct val="0"/>
              </a:spcBef>
            </a:pPr>
            <a:r>
              <a:rPr lang="en-US" dirty="0" smtClean="0"/>
              <a:t>•	The Storming Stage: The second point in the sequence is characterized by conflict and polarization around interpersonal issues, with concomitant emotional responding in the task sphere. These behaviors serve as resistance to group influence and task requirements and may be labeled as storming.</a:t>
            </a:r>
          </a:p>
          <a:p>
            <a:pPr>
              <a:spcBef>
                <a:spcPct val="0"/>
              </a:spcBef>
            </a:pPr>
            <a:r>
              <a:rPr lang="en-US" dirty="0" smtClean="0"/>
              <a:t>•	The Norming Stage: Resistance is overcome in the third stage in which in-group feeling and cohesiveness develop, new standards evolve, and new roles are adopted. In the task realm, intimate, personal opinions are expressed. Thus, we have the stage of norming.</a:t>
            </a:r>
          </a:p>
          <a:p>
            <a:pPr>
              <a:spcBef>
                <a:spcPct val="0"/>
              </a:spcBef>
            </a:pPr>
            <a:r>
              <a:rPr lang="en-US" dirty="0" smtClean="0"/>
              <a:t>•	The Performing Stage: Finally, the group attains the fourth and final stage in which interpersonal structure becomes the tool of task activities. Roles become flexible and functional, and group energy is channeled into the task. Structural issues have been resolved, and structure can now become supportive of task performance. This stage can be labeled as performing.</a:t>
            </a:r>
          </a:p>
          <a:p>
            <a:pPr>
              <a:spcBef>
                <a:spcPct val="0"/>
              </a:spcBef>
            </a:pPr>
            <a:r>
              <a:rPr lang="en-US" dirty="0" smtClean="0"/>
              <a:t>In 1977 Dr. Tuckman, collaborating with Mary Ann Jensen, proposed an update to the model, termed Adjourning.  It describes the process for terminating group roles, task completion, and the reduction of dependencies.  This stage has also been called “mourning”, especially if the team’s dissolution is unplanned.  The first four stages are the most commonly used parts of the process.*</a:t>
            </a:r>
          </a:p>
          <a:p>
            <a:pPr>
              <a:spcBef>
                <a:spcPct val="0"/>
              </a:spcBef>
            </a:pPr>
            <a:r>
              <a:rPr lang="en-US" dirty="0" smtClean="0"/>
              <a:t>* Smith, M. K. (2005) 'Bruce W. Tuckman - forming, storming, norming and performing in groups, the encyclopedia of informal education, www.infed.org/thinkers/tuckman.htm.   © Mark K. Smith 2005</a:t>
            </a:r>
          </a:p>
          <a:p>
            <a:pPr>
              <a:spcBef>
                <a:spcPct val="0"/>
              </a:spcBef>
            </a:pPr>
            <a:endParaRPr lang="en-CA"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52BF470-6655-4049-AACE-9D014E54AAD9}" type="slidenum">
              <a:rPr lang="en-CA"/>
              <a:pPr fontAlgn="base">
                <a:spcBef>
                  <a:spcPct val="0"/>
                </a:spcBef>
                <a:spcAft>
                  <a:spcPct val="0"/>
                </a:spcAft>
              </a:pPr>
              <a:t>6</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teams move from Norming to Performing, they are identified by high levels of independence, motivation, knowledge, and competence. Decision making is collaborative and dissent is expected and encouraged as there will be a high level of respect in the communication between team members. </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24</a:t>
            </a:fld>
            <a:endParaRPr lang="en-CA"/>
          </a:p>
        </p:txBody>
      </p:sp>
    </p:spTree>
    <p:extLst>
      <p:ext uri="{BB962C8B-B14F-4D97-AF65-F5344CB8AC3E}">
        <p14:creationId xmlns:p14="http://schemas.microsoft.com/office/powerpoint/2010/main" val="4228785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Performing stage implies high interpersonal trust, knowledge, and competence, participants can perform higher level analyses to support decisions toward team objectives.</a:t>
            </a:r>
          </a:p>
          <a:p>
            <a:r>
              <a:rPr lang="en-US" dirty="0" smtClean="0"/>
              <a:t>A SWOT analysis (Strengths, Weaknesses, Opportunities, and Threats) is a simple tool that allows specific ideas to be easily categorized to help support the adoption of a solution to an objective.</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26</a:t>
            </a:fld>
            <a:endParaRPr lang="en-CA"/>
          </a:p>
        </p:txBody>
      </p:sp>
    </p:spTree>
    <p:extLst>
      <p:ext uri="{BB962C8B-B14F-4D97-AF65-F5344CB8AC3E}">
        <p14:creationId xmlns:p14="http://schemas.microsoft.com/office/powerpoint/2010/main" val="10724920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52453B2-CECC-4B39-A548-DEADFC84BB5B}" type="slidenum">
              <a:rPr lang="en-CA"/>
              <a:pPr fontAlgn="base">
                <a:spcBef>
                  <a:spcPct val="0"/>
                </a:spcBef>
                <a:spcAft>
                  <a:spcPct val="0"/>
                </a:spcAft>
              </a:pPr>
              <a:t>27</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 Benefits:</a:t>
            </a:r>
          </a:p>
          <a:p>
            <a:r>
              <a:rPr lang="en-US" dirty="0" smtClean="0"/>
              <a:t>•	Teambuilding improves productivity and motivation.</a:t>
            </a:r>
          </a:p>
          <a:p>
            <a:r>
              <a:rPr lang="en-US" dirty="0" smtClean="0"/>
              <a:t>•	Teams will gain and increase ability to solve problems.</a:t>
            </a:r>
          </a:p>
          <a:p>
            <a:r>
              <a:rPr lang="en-US" dirty="0" smtClean="0"/>
              <a:t>•	Teambuilding helps break down personal and political barriers and allows for rapport building.</a:t>
            </a:r>
          </a:p>
          <a:p>
            <a:r>
              <a:rPr lang="en-US" dirty="0" smtClean="0"/>
              <a:t>•	The process can help level the playing field between outgoing and shy team members.</a:t>
            </a:r>
          </a:p>
          <a:p>
            <a:r>
              <a:rPr lang="en-US" dirty="0" smtClean="0"/>
              <a:t>•	Participating in teambuilding can help teams overcome performance problems.</a:t>
            </a:r>
          </a:p>
          <a:p>
            <a:r>
              <a:rPr lang="en-US" dirty="0" smtClean="0"/>
              <a:t>The Disadvantages:</a:t>
            </a:r>
          </a:p>
          <a:p>
            <a:r>
              <a:rPr lang="en-US" dirty="0" smtClean="0"/>
              <a:t>•	Teambuilding requires expert facilitation in order to be successful. Not every team leader has innate facilitation skills.</a:t>
            </a:r>
          </a:p>
          <a:p>
            <a:r>
              <a:rPr lang="en-US" dirty="0" smtClean="0"/>
              <a:t>•	Activities can be time-consuming for teams with a short-term charter.  And if team members are part-time, they may have conflicting feelings about the time the teambuilding takes.</a:t>
            </a:r>
          </a:p>
          <a:p>
            <a:r>
              <a:rPr lang="en-US" dirty="0" smtClean="0"/>
              <a:t>•	If several levels of management are on the team, those members may be reluctant to open up.</a:t>
            </a:r>
          </a:p>
          <a:p>
            <a:r>
              <a:rPr lang="en-US" dirty="0" smtClean="0"/>
              <a:t>•	Conducting teambuilding activities electronically or by conference cannot be as effective face-to-face sessions.</a:t>
            </a:r>
          </a:p>
          <a:p>
            <a:r>
              <a:rPr lang="en-US" dirty="0" smtClean="0"/>
              <a:t>•	Some teambuilding exercises involve touching or physical movement, which can make some people uncomfortable.</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28</a:t>
            </a:fld>
            <a:endParaRPr lang="en-CA"/>
          </a:p>
        </p:txBody>
      </p:sp>
    </p:spTree>
    <p:extLst>
      <p:ext uri="{BB962C8B-B14F-4D97-AF65-F5344CB8AC3E}">
        <p14:creationId xmlns:p14="http://schemas.microsoft.com/office/powerpoint/2010/main" val="1984164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There are many choices of activities and techniques to foster team building.  Which you choose depends upon your assessment of the team, the skill sets of the members, the amount of available time, geographical considerations or constraints, and the team’s objectives. </a:t>
            </a:r>
            <a:endParaRPr lang="en-CA" dirty="0"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32AC864-6883-437B-ABE6-AB59BCEB2B98}" type="slidenum">
              <a:rPr lang="en-CA"/>
              <a:pPr fontAlgn="base">
                <a:spcBef>
                  <a:spcPct val="0"/>
                </a:spcBef>
                <a:spcAft>
                  <a:spcPct val="0"/>
                </a:spcAft>
              </a:pPr>
              <a:t>29</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A teambuilding session can be intense, and often involves games or other physical exercises.  It's important, therefore to select the location carefully to promote the best possible learning outcome.  Regardless of whether you hold your teambuilding session on or off site, there are some important considerations to explore.</a:t>
            </a:r>
            <a:endParaRPr lang="en-CA"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CEF6B38-9299-4C0A-A705-4A59A1CD3B80}" type="slidenum">
              <a:rPr lang="en-CA"/>
              <a:pPr fontAlgn="base">
                <a:spcBef>
                  <a:spcPct val="0"/>
                </a:spcBef>
                <a:spcAft>
                  <a:spcPct val="0"/>
                </a:spcAft>
              </a:pPr>
              <a:t>30</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99B05B1-45B0-48BC-8C16-46F4A8D55474}" type="slidenum">
              <a:rPr lang="en-CA"/>
              <a:pPr fontAlgn="base">
                <a:spcBef>
                  <a:spcPct val="0"/>
                </a:spcBef>
                <a:spcAft>
                  <a:spcPct val="0"/>
                </a:spcAft>
              </a:pPr>
              <a:t>31</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Giving thought to time and place considerations for a team meeting can go a long way toward producing a more effective meeting outcome.  Below are some elements to think about.</a:t>
            </a:r>
          </a:p>
          <a:p>
            <a:r>
              <a:rPr lang="en-US" dirty="0" smtClean="0"/>
              <a:t>•	Is the location convenient for participants?</a:t>
            </a:r>
          </a:p>
          <a:p>
            <a:r>
              <a:rPr lang="en-US" dirty="0" smtClean="0"/>
              <a:t>•	Quiet.  Is the meeting going to be held in an open environment?  Near the plant?</a:t>
            </a:r>
          </a:p>
          <a:p>
            <a:r>
              <a:rPr lang="en-US" dirty="0" smtClean="0"/>
              <a:t>•	Is this an e-team meeting?  Or a meeting with members in remote locations or different time zones?</a:t>
            </a:r>
          </a:p>
          <a:p>
            <a:r>
              <a:rPr lang="en-US" dirty="0" smtClean="0"/>
              <a:t>•	What time of day is best?</a:t>
            </a:r>
          </a:p>
          <a:p>
            <a:r>
              <a:rPr lang="en-US" dirty="0" smtClean="0"/>
              <a:t>•	Are there time zone considerations for e-teams or remote participants?</a:t>
            </a:r>
          </a:p>
          <a:p>
            <a:r>
              <a:rPr lang="en-US" dirty="0" smtClean="0"/>
              <a:t>•	For what other interruptions and distractions can you anticipate and plan?</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32</a:t>
            </a:fld>
            <a:endParaRPr lang="en-CA"/>
          </a:p>
        </p:txBody>
      </p:sp>
    </p:spTree>
    <p:extLst>
      <p:ext uri="{BB962C8B-B14F-4D97-AF65-F5344CB8AC3E}">
        <p14:creationId xmlns:p14="http://schemas.microsoft.com/office/powerpoint/2010/main" val="18424756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some companies, meetings are stacked up on the hour like planes in the landing pattern at O'Hare Airport. The 50-minute meeting concept is simple; instead of a full 60-minute meeting, why not give people time for a bio break, a fresh cup of coffee, and "commuting time" to the next meeting?</a:t>
            </a:r>
          </a:p>
          <a:p>
            <a:r>
              <a:rPr lang="en-US" dirty="0" smtClean="0"/>
              <a:t>50-minute meetings also help manage:</a:t>
            </a:r>
          </a:p>
          <a:p>
            <a:r>
              <a:rPr lang="en-US" dirty="0" smtClean="0"/>
              <a:t>•	Overload of information that the mind can absorb at one time</a:t>
            </a:r>
          </a:p>
          <a:p>
            <a:r>
              <a:rPr lang="en-US" dirty="0" smtClean="0"/>
              <a:t>•	Wandering attention spans</a:t>
            </a:r>
          </a:p>
          <a:p>
            <a:r>
              <a:rPr lang="en-US" dirty="0" smtClean="0"/>
              <a:t>•	Potential health problems from sitting too long</a:t>
            </a:r>
          </a:p>
          <a:p>
            <a:r>
              <a:rPr lang="en-US" dirty="0" smtClean="0"/>
              <a:t>You can't always have a 50 minute meeting, but if you're meeting will run several hours, you could have a connected series of 50 minute meetings. The extra 10 minutes in each hour -- set at a consistent clock time such as 50 minutes after the hour -- could allow for stretches, breaks, or a quick e-mail session.</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33</a:t>
            </a:fld>
            <a:endParaRPr lang="en-CA"/>
          </a:p>
        </p:txBody>
      </p:sp>
    </p:spTree>
    <p:extLst>
      <p:ext uri="{BB962C8B-B14F-4D97-AF65-F5344CB8AC3E}">
        <p14:creationId xmlns:p14="http://schemas.microsoft.com/office/powerpoint/2010/main" val="33695575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team just finished a ten-month project to implement SAP in a small manufacturing company. The project delivered on time, and under budget.  It’s time to celebrate! Celebrations can take many forms.  A checklist of elements to consider can help you decide how best to say thanks. </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34</a:t>
            </a:fld>
            <a:endParaRPr lang="en-CA"/>
          </a:p>
        </p:txBody>
      </p:sp>
    </p:spTree>
    <p:extLst>
      <p:ext uri="{BB962C8B-B14F-4D97-AF65-F5344CB8AC3E}">
        <p14:creationId xmlns:p14="http://schemas.microsoft.com/office/powerpoint/2010/main" val="9880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A0A2858-EFA3-4277-9E5C-9FA63661F6D4}" type="slidenum">
              <a:rPr lang="en-CA"/>
              <a:pPr fontAlgn="base">
                <a:spcBef>
                  <a:spcPct val="0"/>
                </a:spcBef>
                <a:spcAft>
                  <a:spcPct val="0"/>
                </a:spcAft>
              </a:pPr>
              <a:t>7</a:t>
            </a:fld>
            <a:endParaRPr lang="en-C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5F029D0-353C-4067-8813-878ADE7AC6BD}" type="slidenum">
              <a:rPr lang="en-CA"/>
              <a:pPr fontAlgn="base">
                <a:spcBef>
                  <a:spcPct val="0"/>
                </a:spcBef>
                <a:spcAft>
                  <a:spcPct val="0"/>
                </a:spcAft>
              </a:pPr>
              <a:t>35</a:t>
            </a:fld>
            <a:endParaRPr lang="en-CA"/>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In 1999, Dr. Edward de Bono published a book entitled Six Thinking Hats.  He theorizes that the human brain thinks in a number of distinct ways -- or states -- which can be identified, deliberately accessed, and therefore planned for use in a structured way, allowing team members to develop strategies for thinking about particular issues.</a:t>
            </a:r>
          </a:p>
          <a:p>
            <a:pPr>
              <a:spcBef>
                <a:spcPct val="0"/>
              </a:spcBef>
            </a:pPr>
            <a:r>
              <a:rPr lang="en-US" dirty="0" smtClean="0"/>
              <a:t>Six Thinking Hats is a powerful technique that helps teams look at important decisions from a number of different perspectives. It helps them make better decisions by pushing members to move outside their habitual ways of thinking. It helps them understand the full complexity of a decision, and identify issues and opportunities which they might not otherwise notice.</a:t>
            </a:r>
          </a:p>
          <a:p>
            <a:pPr>
              <a:spcBef>
                <a:spcPct val="0"/>
              </a:spcBef>
            </a:pPr>
            <a:r>
              <a:rPr lang="en-US" dirty="0" smtClean="0"/>
              <a:t>In order to make it easier to clearly identify and work with these states, colored hats are used as metaphors for them.  The act of putting on a colored hat allows individuals to symbolically think in terms of the state, either actually or imaginatively.</a:t>
            </a:r>
          </a:p>
          <a:p>
            <a:pPr>
              <a:spcBef>
                <a:spcPct val="0"/>
              </a:spcBef>
            </a:pPr>
            <a:r>
              <a:rPr lang="en-US" dirty="0" smtClean="0"/>
              <a:t>White Hat:  Neutrality: Participants make statements of fact, including identifying information that is absent -- and presenting the views of people who are not present -- in a factual manner.  Examples of this the results of this thinking are:</a:t>
            </a:r>
          </a:p>
          <a:p>
            <a:pPr>
              <a:spcBef>
                <a:spcPct val="0"/>
              </a:spcBef>
            </a:pPr>
            <a:r>
              <a:rPr lang="en-US" dirty="0" smtClean="0"/>
              <a:t>Red Hat:  Feeling: Participants state their feelings, exercising their gut instincts. In many cases this is a method for harvesting ideas; it is not a question of recording statements, but rather getting everyone to identify their top two or three choices from a list of ideas or items identified under another hat. This is done to help reducing lists of many options into a few to focus on by allowing each participant to vote for the ones they prefer. It is applied more quickly than the other hats to ensure it is a gut reaction feeling that is recorded. This method can use post-it notes to allow a quick system of voting, and creates a clear visual cue that creates rapid if incomplete agreement around an issue.</a:t>
            </a:r>
          </a:p>
          <a:p>
            <a:pPr>
              <a:spcBef>
                <a:spcPct val="0"/>
              </a:spcBef>
            </a:pPr>
            <a:r>
              <a:rPr lang="en-US" dirty="0" smtClean="0"/>
              <a:t>Alternatively it may be used to state ones gut reaction or feelings on an issue under discussion - this is more common when using the hats to review personal progress or deal with issues where there is high emotional content that is relevant to discussion.  Finally, this hat can be used to request an aesthetic response to a particular design or object.</a:t>
            </a:r>
          </a:p>
          <a:p>
            <a:pPr>
              <a:spcBef>
                <a:spcPct val="0"/>
              </a:spcBef>
            </a:pPr>
            <a:r>
              <a:rPr lang="en-US" dirty="0" smtClean="0"/>
              <a:t>Black Hat:  Negative Judgment: Participants identify barriers, hazards, risks, and other negative connotations. This is critical thinking, looking for problems and mismatches. This hat is usually natural for people to use, the issues with it are that people will tend to use it when it is not requested and when it is not appropriate, thus stopping the flow of others. Preventing inappropriate use of the black hat is a common obstacle and vital step to effective group thinking. Another difficulty faced is that some people will naturally start to look for the solutions to raised problems - they start practicing green on black thinking before it is requested.</a:t>
            </a:r>
          </a:p>
          <a:p>
            <a:pPr>
              <a:spcBef>
                <a:spcPct val="0"/>
              </a:spcBef>
            </a:pPr>
            <a:r>
              <a:rPr lang="en-US" dirty="0" smtClean="0"/>
              <a:t>Yellow hat – Positive Judgment: Participants identify benefits associated with an idea or issue. This is the opposite of black hat thinking and looks for the reasons in favor of something. This is still a matter of judgment; it is an analytical process, not just blind optimism. One is looking to create justified statements in favor. It is encapsulated in the idea of "undecided positive" (whereas the black hat would be skeptical - undecided negative).  The outputs may be statements of the benefits that could be created with a given idea, or positive statements about the likelihood of achieving it or identifying the key supports available that will benefit this course of action</a:t>
            </a:r>
          </a:p>
          <a:p>
            <a:pPr>
              <a:spcBef>
                <a:spcPct val="0"/>
              </a:spcBef>
            </a:pPr>
            <a:r>
              <a:rPr lang="en-US" dirty="0" smtClean="0"/>
              <a:t>Green Hat:  Creative Thinking: This is the hat of thinking new thoughts. It is based around the idea of provocation and thinking for the sake of identifying new possibilities. Things are said for the sake of seeing what they might mean, rather than to form a judgment. This is often carried out on black hat statements in order to identify how to get past the barriers or failings identified there (green on black thinking). Because green hat thinking covers the full spectrum of creativity, it can take many forms.</a:t>
            </a:r>
          </a:p>
          <a:p>
            <a:pPr>
              <a:spcBef>
                <a:spcPct val="0"/>
              </a:spcBef>
            </a:pPr>
            <a:r>
              <a:rPr lang="en-US" dirty="0" smtClean="0"/>
              <a:t>Blue Hat: The Big Picture: This is the hat under which all participants discuss the thinking process. The facilitator will generally wear it throughout and each member of the team will put it on from time to time to think about directing their work together. This hat should be used at the start and end of each thinking session, to set objectives, to define the route to take to get to them, to evaluate where the group has got to, and where the thinking process is going. Having a facilitator maintain this role throughout helps ensure that the group remains focused on task and improves their chances of achieving their objectives.</a:t>
            </a:r>
          </a:p>
          <a:p>
            <a:pPr>
              <a:spcBef>
                <a:spcPct val="0"/>
              </a:spcBef>
            </a:pPr>
            <a:endParaRPr lang="en-CA"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F3A3D8F-DDF3-45E0-8FDC-197723A99FF7}" type="slidenum">
              <a:rPr lang="en-CA"/>
              <a:pPr fontAlgn="base">
                <a:spcBef>
                  <a:spcPct val="0"/>
                </a:spcBef>
                <a:spcAft>
                  <a:spcPct val="0"/>
                </a:spcAft>
              </a:pPr>
              <a:t>36</a:t>
            </a:fld>
            <a:endParaRPr lang="en-CA"/>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Brainstorms are a simple and effective method for generating ideas and suggestions.  They allow group members to use each other as creative resources and are effective when a subject is being introduced. The goal is to rapidly generate a large quantity of ideas. Subsequent sorting and prioritizing of the ideas is usually needed to refine the results.</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37</a:t>
            </a:fld>
            <a:endParaRPr lang="en-CA"/>
          </a:p>
        </p:txBody>
      </p:sp>
    </p:spTree>
    <p:extLst>
      <p:ext uri="{BB962C8B-B14F-4D97-AF65-F5344CB8AC3E}">
        <p14:creationId xmlns:p14="http://schemas.microsoft.com/office/powerpoint/2010/main" val="2424918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Consensus is a point of maximum agreement so action can follow. It is a win-win situation in which everyone feels that he or she has one solution that does not compromise any strong convictions or needs. To reach consensus, group members share ideas, discuss, evaluate, organize, and prioritize ideas, and struggle to reach the best conclusions together.</a:t>
            </a:r>
          </a:p>
          <a:p>
            <a:r>
              <a:rPr lang="en-US" dirty="0" smtClean="0"/>
              <a:t>A good test for consensus is to ask the question "can you support this decision?" If everyone can support it, the group has achieved 100% consensus.</a:t>
            </a:r>
          </a:p>
          <a:p>
            <a:r>
              <a:rPr lang="en-US" dirty="0" smtClean="0"/>
              <a:t>Consensus is not always the best strategy. In some cases, reaching consensus does not result in a better decision or outcome. For example, group members are capable of unanimously agreeing on a completely incorrect solution to a problem. But generally, reaching consensus remains a highly desirable goal.</a:t>
            </a:r>
          </a:p>
          <a:p>
            <a:r>
              <a:rPr lang="en-US" dirty="0" smtClean="0"/>
              <a:t>To make consensus work, the leader must become skilled at separating the content of the team's work (the task) from the process (how the team goes about doing the task). But the process should get the most attention.  A facilitative leader helps a team to solve its own problem.  The problem-solving process is as follows:</a:t>
            </a:r>
          </a:p>
          <a:p>
            <a:r>
              <a:rPr lang="en-US" dirty="0" smtClean="0"/>
              <a:t>1.	Identify the problem or goal.</a:t>
            </a:r>
          </a:p>
          <a:p>
            <a:r>
              <a:rPr lang="en-US" dirty="0" smtClean="0"/>
              <a:t>2.	Generate alternative solutions.</a:t>
            </a:r>
          </a:p>
          <a:p>
            <a:r>
              <a:rPr lang="en-US" dirty="0" smtClean="0"/>
              <a:t>3.	Establish objective criteria.</a:t>
            </a:r>
          </a:p>
          <a:p>
            <a:r>
              <a:rPr lang="en-US" dirty="0" smtClean="0"/>
              <a:t>4.	Decide on a solution that best fits the criteria.</a:t>
            </a:r>
          </a:p>
          <a:p>
            <a:r>
              <a:rPr lang="en-US" dirty="0" smtClean="0"/>
              <a:t>5.	Proceed with the solution.</a:t>
            </a:r>
          </a:p>
          <a:p>
            <a:r>
              <a:rPr lang="en-US" dirty="0" smtClean="0"/>
              <a:t>6.	Evaluate the solution.</a:t>
            </a:r>
          </a:p>
          <a:p>
            <a:r>
              <a:rPr lang="en-US" dirty="0" smtClean="0"/>
              <a:t>Everyone involved in the process should understand exactly which step is being worked on at any given point. When team members sense a problem, they are usually reacting to symptoms of the problem. But they are side effects of the real problem which usually lies below the surface. </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38</a:t>
            </a:fld>
            <a:endParaRPr lang="en-CA"/>
          </a:p>
        </p:txBody>
      </p:sp>
    </p:spTree>
    <p:extLst>
      <p:ext uri="{BB962C8B-B14F-4D97-AF65-F5344CB8AC3E}">
        <p14:creationId xmlns:p14="http://schemas.microsoft.com/office/powerpoint/2010/main" val="203537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Encouraging teamwork means commitment, takes time, and requires practice. </a:t>
            </a:r>
            <a:endParaRPr lang="en-CA"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7C6622A-0CDB-4864-AE1C-0F66D076C5F0}" type="slidenum">
              <a:rPr lang="en-CA"/>
              <a:pPr fontAlgn="base">
                <a:spcBef>
                  <a:spcPct val="0"/>
                </a:spcBef>
                <a:spcAft>
                  <a:spcPct val="0"/>
                </a:spcAft>
              </a:pPr>
              <a:t>39</a:t>
            </a:fld>
            <a:endParaRPr lang="en-CA"/>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FA1B1FE-F0D4-4A30-BC1A-DEAB006563A2}" type="slidenum">
              <a:rPr lang="en-CA"/>
              <a:pPr fontAlgn="base">
                <a:spcBef>
                  <a:spcPct val="0"/>
                </a:spcBef>
                <a:spcAft>
                  <a:spcPct val="0"/>
                </a:spcAft>
              </a:pPr>
              <a:t>43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characteristics common to traditional teams.</a:t>
            </a:r>
          </a:p>
          <a:p>
            <a:r>
              <a:rPr lang="en-US" dirty="0" smtClean="0"/>
              <a:t>•	A team gains a shared understanding and purpose among team members, as distinguished from a group.</a:t>
            </a:r>
          </a:p>
          <a:p>
            <a:r>
              <a:rPr lang="en-US" dirty="0" smtClean="0"/>
              <a:t>•	Teams require mutually agreed-upon operating principles such as agendas, procedures, and decision-making processes.</a:t>
            </a:r>
          </a:p>
          <a:p>
            <a:r>
              <a:rPr lang="en-US" dirty="0" smtClean="0"/>
              <a:t>•	A team is interdependent; everyone works for the good of the team, not for oneself.</a:t>
            </a:r>
          </a:p>
          <a:p>
            <a:r>
              <a:rPr lang="en-US" dirty="0" smtClean="0"/>
              <a:t>•	Effective teams distinguish task from process. How they do things (the process) is just as important, if not more important, than what they do (the task).</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8</a:t>
            </a:fld>
            <a:endParaRPr lang="en-CA"/>
          </a:p>
        </p:txBody>
      </p:sp>
    </p:spTree>
    <p:extLst>
      <p:ext uri="{BB962C8B-B14F-4D97-AF65-F5344CB8AC3E}">
        <p14:creationId xmlns:p14="http://schemas.microsoft.com/office/powerpoint/2010/main" val="2226611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self-directed team is a team that is responsible for a whole product or process.  The team plans the work and performs it, managing many of the tasks supervision or management might have done in the past.  A facilitator (selected by the team or an outside individual) helps the group get started and stay on track.  The facilitator’s role decreases as the team increases its ability to work together effectively.</a:t>
            </a:r>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9</a:t>
            </a:fld>
            <a:endParaRPr lang="en-CA"/>
          </a:p>
        </p:txBody>
      </p:sp>
    </p:spTree>
    <p:extLst>
      <p:ext uri="{BB962C8B-B14F-4D97-AF65-F5344CB8AC3E}">
        <p14:creationId xmlns:p14="http://schemas.microsoft.com/office/powerpoint/2010/main" val="3109464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An e-team is a group of individuals who work across space and organizational boundaries with links strengthened by webs of communication technology. Members have complementary skills and are committed to a common purpose, have interdependent performance goals, and share an approach to work for which they hold themselves mutually accountable.</a:t>
            </a:r>
          </a:p>
          <a:p>
            <a:r>
              <a:rPr lang="en-US" dirty="0" smtClean="0"/>
              <a:t>Geographically dispersed teams allow organizations to hire and retain the best people regardless of location.  An e-team does not always imply telecommuters, individuals who work from home. Many virtual teams in today’s organizations consist of employees both working at home and in small groups in the office, but in different geographic locations.</a:t>
            </a:r>
          </a:p>
          <a:p>
            <a:r>
              <a:rPr lang="en-US" dirty="0" smtClean="0"/>
              <a:t>The benefits of an e-team approach are:</a:t>
            </a:r>
          </a:p>
          <a:p>
            <a:r>
              <a:rPr lang="en-US" dirty="0" smtClean="0"/>
              <a:t>•	Workers can be located anywhere in the world</a:t>
            </a:r>
          </a:p>
          <a:p>
            <a:r>
              <a:rPr lang="en-US" dirty="0" smtClean="0"/>
              <a:t>•	Virtual environments can give shy participants a new voice</a:t>
            </a:r>
          </a:p>
          <a:p>
            <a:r>
              <a:rPr lang="en-US" dirty="0" smtClean="0"/>
              <a:t>•	Members have less commuting and travel time, so they tend to be more productive</a:t>
            </a:r>
          </a:p>
          <a:p>
            <a:r>
              <a:rPr lang="en-US" dirty="0" smtClean="0"/>
              <a:t>•	Companies gain an increasingly horizontal organization structure, characterized by structurally, and geographically distributed human resources.</a:t>
            </a:r>
          </a:p>
          <a:p>
            <a:r>
              <a:rPr lang="en-US" dirty="0" smtClean="0"/>
              <a:t>There are a few caveats when using e-teams.  They frequently operate from multiple time zones, so it is important to make sure that there is some overlapping work time.  In addition, unless a camera is used for meetings, working virtually means that there is no face to face body language to enhance communications.  Therefore, intra-team communications must be more formal than with a team whose members meet physically.  Care also needs to be taken to make sure no one is left out of the communications loop just because he or she is not visible.  E-teams demand a high trust culture.</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10</a:t>
            </a:fld>
            <a:endParaRPr lang="en-CA"/>
          </a:p>
        </p:txBody>
      </p:sp>
    </p:spTree>
    <p:extLst>
      <p:ext uri="{BB962C8B-B14F-4D97-AF65-F5344CB8AC3E}">
        <p14:creationId xmlns:p14="http://schemas.microsoft.com/office/powerpoint/2010/main" val="1947587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A7D109B-FA24-4805-88CE-9DDA28039D61}" type="slidenum">
              <a:rPr lang="en-CA"/>
              <a:pPr fontAlgn="base">
                <a:spcBef>
                  <a:spcPct val="0"/>
                </a:spcBef>
                <a:spcAft>
                  <a:spcPct val="0"/>
                </a:spcAft>
              </a:pPr>
              <a:t>11</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new team forms, it concerns itself with becoming oriented.  It does this through testing.  It tests to discover the boundaries of interpersonal and task behavior. At the same time, the members are establishing dependency relationships with leaders, fellow team members, or any standards that existed when the group formed. The behaviors of orientation, testing, and dependence become the process called Forming.</a:t>
            </a:r>
          </a:p>
          <a:p>
            <a:r>
              <a:rPr lang="en-US" dirty="0" smtClean="0"/>
              <a:t>Members behave independently when the team forms.   While there may be good will towards fellow members, unconditional trust is not yet possible.</a:t>
            </a:r>
          </a:p>
          <a:p>
            <a:endParaRPr lang="en-US" dirty="0"/>
          </a:p>
        </p:txBody>
      </p:sp>
      <p:sp>
        <p:nvSpPr>
          <p:cNvPr id="4" name="Slide Number Placeholder 3"/>
          <p:cNvSpPr>
            <a:spLocks noGrp="1"/>
          </p:cNvSpPr>
          <p:nvPr>
            <p:ph type="sldNum" sz="quarter" idx="10"/>
          </p:nvPr>
        </p:nvSpPr>
        <p:spPr/>
        <p:txBody>
          <a:bodyPr/>
          <a:lstStyle/>
          <a:p>
            <a:pPr>
              <a:defRPr/>
            </a:pPr>
            <a:fld id="{71B8133D-B44E-4290-A4A7-DFB6AAAC749E}" type="slidenum">
              <a:rPr lang="en-CA" smtClean="0"/>
              <a:pPr>
                <a:defRPr/>
              </a:pPr>
              <a:t>12</a:t>
            </a:fld>
            <a:endParaRPr lang="en-CA"/>
          </a:p>
        </p:txBody>
      </p:sp>
    </p:spTree>
    <p:extLst>
      <p:ext uri="{BB962C8B-B14F-4D97-AF65-F5344CB8AC3E}">
        <p14:creationId xmlns:p14="http://schemas.microsoft.com/office/powerpoint/2010/main" val="1563696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CA"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7F4B0F4-7F96-4FB4-964E-D800FEAF8046}" type="slidenum">
              <a:rPr lang="en-CA"/>
              <a:pPr fontAlgn="base">
                <a:spcBef>
                  <a:spcPct val="0"/>
                </a:spcBef>
                <a:spcAft>
                  <a:spcPct val="0"/>
                </a:spcAft>
              </a:pPr>
              <a:t>13</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59663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34536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1371600"/>
            <a:ext cx="1943100" cy="4191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371600"/>
            <a:ext cx="5676900" cy="4191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23286187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Module Intro Slide">
    <p:spTree>
      <p:nvGrpSpPr>
        <p:cNvPr id="1" name=""/>
        <p:cNvGrpSpPr/>
        <p:nvPr/>
      </p:nvGrpSpPr>
      <p:grpSpPr>
        <a:xfrm>
          <a:off x="0" y="0"/>
          <a:ext cx="0" cy="0"/>
          <a:chOff x="0" y="0"/>
          <a:chExt cx="0" cy="0"/>
        </a:xfrm>
      </p:grpSpPr>
      <p:sp>
        <p:nvSpPr>
          <p:cNvPr id="5" name="Rectangle 4"/>
          <p:cNvSpPr/>
          <p:nvPr userDrawn="1"/>
        </p:nvSpPr>
        <p:spPr>
          <a:xfrm>
            <a:off x="7391400" y="0"/>
            <a:ext cx="1752600" cy="6858000"/>
          </a:xfrm>
          <a:prstGeom prst="rect">
            <a:avLst/>
          </a:prstGeom>
          <a:solidFill>
            <a:srgbClr val="4F81B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2" name="Title 1"/>
          <p:cNvSpPr>
            <a:spLocks noGrp="1"/>
          </p:cNvSpPr>
          <p:nvPr>
            <p:ph type="title"/>
          </p:nvPr>
        </p:nvSpPr>
        <p:spPr>
          <a:xfrm>
            <a:off x="457200" y="274638"/>
            <a:ext cx="6400800" cy="1143000"/>
          </a:xfrm>
        </p:spPr>
        <p:txBody>
          <a:bodyPr/>
          <a:lstStyle>
            <a:lvl1pPr>
              <a:defRPr b="1" baseline="0">
                <a:solidFill>
                  <a:srgbClr val="365F91"/>
                </a:solidFill>
                <a:latin typeface="+mj-lt"/>
              </a:defRPr>
            </a:lvl1pPr>
          </a:lstStyle>
          <a:p>
            <a:r>
              <a:rPr lang="en-US" smtClean="0"/>
              <a:t>Click to edit Master title style</a:t>
            </a:r>
            <a:endParaRPr lang="en-CA" dirty="0"/>
          </a:p>
        </p:txBody>
      </p:sp>
      <p:sp>
        <p:nvSpPr>
          <p:cNvPr id="3" name="Content Placeholder 2"/>
          <p:cNvSpPr>
            <a:spLocks noGrp="1"/>
          </p:cNvSpPr>
          <p:nvPr>
            <p:ph idx="1"/>
          </p:nvPr>
        </p:nvSpPr>
        <p:spPr>
          <a:xfrm>
            <a:off x="457200" y="1600200"/>
            <a:ext cx="6400800" cy="4525963"/>
          </a:xfrm>
        </p:spPr>
        <p:txBody>
          <a:bodyPr/>
          <a:lstStyle>
            <a:lvl1pPr marL="0" indent="0">
              <a:buNone/>
              <a:defRPr baseline="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p:txBody>
      </p:sp>
      <p:sp>
        <p:nvSpPr>
          <p:cNvPr id="13" name="Text Placeholder 12"/>
          <p:cNvSpPr>
            <a:spLocks noGrp="1"/>
          </p:cNvSpPr>
          <p:nvPr>
            <p:ph type="body" sz="quarter" idx="10"/>
          </p:nvPr>
        </p:nvSpPr>
        <p:spPr>
          <a:xfrm>
            <a:off x="7391400" y="381000"/>
            <a:ext cx="1752600" cy="2590800"/>
          </a:xfrm>
          <a:solidFill>
            <a:schemeClr val="tx1"/>
          </a:solidFill>
          <a:ln>
            <a:solidFill>
              <a:schemeClr val="tx1"/>
            </a:solidFill>
          </a:ln>
        </p:spPr>
        <p:txBody>
          <a:bodyPr/>
          <a:lstStyle>
            <a:lvl1pPr marL="0" indent="0">
              <a:buNone/>
              <a:defRPr i="1" baseline="0">
                <a:solidFill>
                  <a:schemeClr val="bg1"/>
                </a:solidFill>
                <a:latin typeface="+mj-lt"/>
              </a:defRPr>
            </a:lvl1pPr>
          </a:lstStyle>
          <a:p>
            <a:pPr lvl="0"/>
            <a:r>
              <a:rPr lang="en-US" dirty="0" smtClean="0"/>
              <a:t>Click to edit Master text styles</a:t>
            </a:r>
          </a:p>
        </p:txBody>
      </p:sp>
    </p:spTree>
    <p:extLst>
      <p:ext uri="{BB962C8B-B14F-4D97-AF65-F5344CB8AC3E}">
        <p14:creationId xmlns:p14="http://schemas.microsoft.com/office/powerpoint/2010/main" val="18578127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63309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endParaRPr lang="en-CA"/>
          </a:p>
        </p:txBody>
      </p:sp>
      <p:sp>
        <p:nvSpPr>
          <p:cNvPr id="6"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2463494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2743200"/>
            <a:ext cx="3810000" cy="281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743200"/>
            <a:ext cx="3810000" cy="2819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247799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8" name="Rectangle 5"/>
          <p:cNvSpPr>
            <a:spLocks noGrp="1" noChangeArrowheads="1"/>
          </p:cNvSpPr>
          <p:nvPr>
            <p:ph type="ftr" sz="quarter" idx="11"/>
          </p:nvPr>
        </p:nvSpPr>
        <p:spPr>
          <a:ln/>
        </p:spPr>
        <p:txBody>
          <a:bodyPr/>
          <a:lstStyle>
            <a:lvl1pPr>
              <a:defRPr/>
            </a:lvl1pPr>
          </a:lstStyle>
          <a:p>
            <a:pPr>
              <a:defRPr/>
            </a:pPr>
            <a:endParaRPr lang="en-CA"/>
          </a:p>
        </p:txBody>
      </p:sp>
      <p:sp>
        <p:nvSpPr>
          <p:cNvPr id="9"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33483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4" name="Rectangle 5"/>
          <p:cNvSpPr>
            <a:spLocks noGrp="1" noChangeArrowheads="1"/>
          </p:cNvSpPr>
          <p:nvPr>
            <p:ph type="ftr" sz="quarter" idx="11"/>
          </p:nvPr>
        </p:nvSpPr>
        <p:spPr>
          <a:ln/>
        </p:spPr>
        <p:txBody>
          <a:bodyPr/>
          <a:lstStyle>
            <a:lvl1pPr>
              <a:defRPr/>
            </a:lvl1pPr>
          </a:lstStyle>
          <a:p>
            <a:pPr>
              <a:defRPr/>
            </a:pPr>
            <a:endParaRPr lang="en-CA"/>
          </a:p>
        </p:txBody>
      </p:sp>
      <p:sp>
        <p:nvSpPr>
          <p:cNvPr id="5"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214383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3" name="Rectangle 5"/>
          <p:cNvSpPr>
            <a:spLocks noGrp="1" noChangeArrowheads="1"/>
          </p:cNvSpPr>
          <p:nvPr>
            <p:ph type="ftr" sz="quarter" idx="11"/>
          </p:nvPr>
        </p:nvSpPr>
        <p:spPr>
          <a:ln/>
        </p:spPr>
        <p:txBody>
          <a:bodyPr/>
          <a:lstStyle>
            <a:lvl1pPr>
              <a:defRPr/>
            </a:lvl1pPr>
          </a:lstStyle>
          <a:p>
            <a:pPr>
              <a:defRPr/>
            </a:pPr>
            <a:endParaRPr lang="en-CA"/>
          </a:p>
        </p:txBody>
      </p:sp>
      <p:sp>
        <p:nvSpPr>
          <p:cNvPr id="4"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3381484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1312395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6D85453-3115-4EDE-81F3-E15F696B8CBD}" type="datetimeFigureOut">
              <a:rPr lang="en-US" smtClean="0"/>
              <a:pPr>
                <a:defRPr/>
              </a:pPr>
              <a:t>3/14/2012</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endParaRPr lang="en-CA"/>
          </a:p>
        </p:txBody>
      </p:sp>
      <p:sp>
        <p:nvSpPr>
          <p:cNvPr id="7" name="Rectangle 6"/>
          <p:cNvSpPr>
            <a:spLocks noGrp="1" noChangeArrowheads="1"/>
          </p:cNvSpPr>
          <p:nvPr>
            <p:ph type="sldNum" sz="quarter" idx="12"/>
          </p:nvPr>
        </p:nvSpPr>
        <p:spPr>
          <a:ln/>
        </p:spPr>
        <p:txBody>
          <a:bodyPr/>
          <a:lstStyle>
            <a:lvl1pPr>
              <a:defRPr/>
            </a:lvl1pPr>
          </a:lstStyle>
          <a:p>
            <a:pPr>
              <a:defRPr/>
            </a:pPr>
            <a:fld id="{C5F41A2C-438F-4AF2-A817-6F6C91BFD552}" type="slidenum">
              <a:rPr lang="en-CA" smtClean="0"/>
              <a:pPr>
                <a:defRPr/>
              </a:pPr>
              <a:t>‹#›</a:t>
            </a:fld>
            <a:endParaRPr lang="en-CA"/>
          </a:p>
        </p:txBody>
      </p:sp>
    </p:spTree>
    <p:extLst>
      <p:ext uri="{BB962C8B-B14F-4D97-AF65-F5344CB8AC3E}">
        <p14:creationId xmlns:p14="http://schemas.microsoft.com/office/powerpoint/2010/main" val="3540650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4478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dirty="0" smtClean="0">
                <a:latin typeface="Arial" charset="0"/>
                <a:ea typeface="ＭＳ Ｐゴシック" charset="0"/>
              </a:defRPr>
            </a:lvl1pPr>
          </a:lstStyle>
          <a:p>
            <a:pPr>
              <a:defRPr/>
            </a:pPr>
            <a:fld id="{16D85453-3115-4EDE-81F3-E15F696B8CBD}" type="datetimeFigureOut">
              <a:rPr lang="en-US" smtClean="0"/>
              <a:pPr>
                <a:defRPr/>
              </a:pPr>
              <a:t>3/14/2012</a:t>
            </a:fld>
            <a:endParaRPr lang="en-CA"/>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smtClean="0">
                <a:latin typeface="Arial" charset="0"/>
                <a:ea typeface="ＭＳ Ｐゴシック" charset="0"/>
              </a:defRPr>
            </a:lvl1pPr>
          </a:lstStyle>
          <a:p>
            <a:pPr>
              <a:defRPr/>
            </a:pPr>
            <a:endParaRPr lang="en-CA"/>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C5F41A2C-438F-4AF2-A817-6F6C91BFD552}" type="slidenum">
              <a:rPr lang="en-CA" smtClean="0"/>
              <a:pPr>
                <a:defRPr/>
              </a:pPr>
              <a:t>‹#›</a:t>
            </a:fld>
            <a:endParaRPr lang="en-CA"/>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1" fontAlgn="base" hangingPunct="1">
        <a:spcBef>
          <a:spcPct val="0"/>
        </a:spcBef>
        <a:spcAft>
          <a:spcPct val="0"/>
        </a:spcAft>
        <a:defRPr sz="3200">
          <a:solidFill>
            <a:srgbClr val="0097D7"/>
          </a:solidFill>
          <a:latin typeface="+mj-lt"/>
          <a:ea typeface="+mj-ea"/>
          <a:cs typeface="+mj-cs"/>
        </a:defRPr>
      </a:lvl1pPr>
      <a:lvl2pPr algn="ctr" rtl="0" eaLnBrk="1" fontAlgn="base" hangingPunct="1">
        <a:spcBef>
          <a:spcPct val="0"/>
        </a:spcBef>
        <a:spcAft>
          <a:spcPct val="0"/>
        </a:spcAft>
        <a:defRPr sz="3200">
          <a:solidFill>
            <a:srgbClr val="0097D7"/>
          </a:solidFill>
          <a:latin typeface="Arial" charset="0"/>
          <a:ea typeface="ＭＳ Ｐゴシック" charset="0"/>
          <a:cs typeface="ＭＳ Ｐゴシック" charset="0"/>
        </a:defRPr>
      </a:lvl2pPr>
      <a:lvl3pPr algn="ctr" rtl="0" eaLnBrk="1" fontAlgn="base" hangingPunct="1">
        <a:spcBef>
          <a:spcPct val="0"/>
        </a:spcBef>
        <a:spcAft>
          <a:spcPct val="0"/>
        </a:spcAft>
        <a:defRPr sz="3200">
          <a:solidFill>
            <a:srgbClr val="0097D7"/>
          </a:solidFill>
          <a:latin typeface="Arial" charset="0"/>
          <a:ea typeface="ＭＳ Ｐゴシック" charset="0"/>
          <a:cs typeface="ＭＳ Ｐゴシック" charset="0"/>
        </a:defRPr>
      </a:lvl3pPr>
      <a:lvl4pPr algn="ctr" rtl="0" eaLnBrk="1" fontAlgn="base" hangingPunct="1">
        <a:spcBef>
          <a:spcPct val="0"/>
        </a:spcBef>
        <a:spcAft>
          <a:spcPct val="0"/>
        </a:spcAft>
        <a:defRPr sz="3200">
          <a:solidFill>
            <a:srgbClr val="0097D7"/>
          </a:solidFill>
          <a:latin typeface="Arial" charset="0"/>
          <a:ea typeface="ＭＳ Ｐゴシック" charset="0"/>
          <a:cs typeface="ＭＳ Ｐゴシック" charset="0"/>
        </a:defRPr>
      </a:lvl4pPr>
      <a:lvl5pPr algn="ctr" rtl="0" eaLnBrk="1" fontAlgn="base" hangingPunct="1">
        <a:spcBef>
          <a:spcPct val="0"/>
        </a:spcBef>
        <a:spcAft>
          <a:spcPct val="0"/>
        </a:spcAft>
        <a:defRPr sz="3200">
          <a:solidFill>
            <a:srgbClr val="0097D7"/>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6pPr>
      <a:lvl7pPr marL="914400"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7pPr>
      <a:lvl8pPr marL="1371600"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8pPr>
      <a:lvl9pPr marL="1828800" algn="ctr" rtl="0" eaLnBrk="1" fontAlgn="base" hangingPunct="1">
        <a:spcBef>
          <a:spcPct val="0"/>
        </a:spcBef>
        <a:spcAft>
          <a:spcPct val="0"/>
        </a:spcAft>
        <a:defRPr sz="3200">
          <a:solidFill>
            <a:schemeClr val="tx2"/>
          </a:solidFill>
          <a:latin typeface="Arial"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defRPr>
          <a:solidFill>
            <a:schemeClr val="tx1"/>
          </a:solidFill>
          <a:latin typeface="+mn-lt"/>
          <a:ea typeface="+mn-ea"/>
          <a:cs typeface="+mn-cs"/>
        </a:defRPr>
      </a:lvl1pPr>
      <a:lvl2pPr marL="742950" indent="-285750" algn="l" rtl="0" eaLnBrk="1" fontAlgn="base" hangingPunct="1">
        <a:spcBef>
          <a:spcPct val="20000"/>
        </a:spcBef>
        <a:spcAft>
          <a:spcPct val="0"/>
        </a:spcAft>
        <a:defRPr>
          <a:solidFill>
            <a:schemeClr val="tx1"/>
          </a:solidFill>
          <a:latin typeface="+mn-lt"/>
          <a:ea typeface="+mn-ea"/>
        </a:defRPr>
      </a:lvl2pPr>
      <a:lvl3pPr marL="1143000" indent="-228600" algn="l" rtl="0" eaLnBrk="1" fontAlgn="base" hangingPunct="1">
        <a:spcBef>
          <a:spcPct val="20000"/>
        </a:spcBef>
        <a:spcAft>
          <a:spcPct val="0"/>
        </a:spcAft>
        <a:defRPr>
          <a:solidFill>
            <a:schemeClr val="tx1"/>
          </a:solidFill>
          <a:latin typeface="+mn-lt"/>
          <a:ea typeface="+mn-ea"/>
        </a:defRPr>
      </a:lvl3pPr>
      <a:lvl4pPr marL="1600200" indent="-228600" algn="l" rtl="0" eaLnBrk="1" fontAlgn="base" hangingPunct="1">
        <a:spcBef>
          <a:spcPct val="20000"/>
        </a:spcBef>
        <a:spcAft>
          <a:spcPct val="0"/>
        </a:spcAft>
        <a:defRPr>
          <a:solidFill>
            <a:schemeClr val="tx1"/>
          </a:solidFill>
          <a:latin typeface="+mn-lt"/>
          <a:ea typeface="+mn-ea"/>
        </a:defRPr>
      </a:lvl4pPr>
      <a:lvl5pPr marL="2057400" indent="-228600" algn="l" rtl="0" eaLnBrk="1" fontAlgn="base" hangingPunct="1">
        <a:spcBef>
          <a:spcPct val="20000"/>
        </a:spcBef>
        <a:spcAft>
          <a:spcPct val="0"/>
        </a:spcAft>
        <a:defRPr>
          <a:solidFill>
            <a:schemeClr val="tx1"/>
          </a:solidFill>
          <a:latin typeface="+mn-lt"/>
          <a:ea typeface="+mn-ea"/>
        </a:defRPr>
      </a:lvl5pPr>
      <a:lvl6pPr marL="2514600" indent="-228600" algn="l" rtl="0" eaLnBrk="1" fontAlgn="base" hangingPunct="1">
        <a:spcBef>
          <a:spcPct val="20000"/>
        </a:spcBef>
        <a:spcAft>
          <a:spcPct val="0"/>
        </a:spcAft>
        <a:defRPr>
          <a:solidFill>
            <a:schemeClr val="tx1"/>
          </a:solidFill>
          <a:latin typeface="+mn-lt"/>
          <a:ea typeface="+mn-ea"/>
        </a:defRPr>
      </a:lvl6pPr>
      <a:lvl7pPr marL="2971800" indent="-228600" algn="l" rtl="0" eaLnBrk="1" fontAlgn="base" hangingPunct="1">
        <a:spcBef>
          <a:spcPct val="20000"/>
        </a:spcBef>
        <a:spcAft>
          <a:spcPct val="0"/>
        </a:spcAft>
        <a:defRPr>
          <a:solidFill>
            <a:schemeClr val="tx1"/>
          </a:solidFill>
          <a:latin typeface="+mn-lt"/>
          <a:ea typeface="+mn-ea"/>
        </a:defRPr>
      </a:lvl7pPr>
      <a:lvl8pPr marL="3429000" indent="-228600" algn="l" rtl="0" eaLnBrk="1" fontAlgn="base" hangingPunct="1">
        <a:spcBef>
          <a:spcPct val="20000"/>
        </a:spcBef>
        <a:spcAft>
          <a:spcPct val="0"/>
        </a:spcAft>
        <a:defRPr>
          <a:solidFill>
            <a:schemeClr val="tx1"/>
          </a:solidFill>
          <a:latin typeface="+mn-lt"/>
          <a:ea typeface="+mn-ea"/>
        </a:defRPr>
      </a:lvl8pPr>
      <a:lvl9pPr marL="3886200" indent="-228600" algn="l" rtl="0" eaLnBrk="1" fontAlgn="base" hangingPunct="1">
        <a:spcBef>
          <a:spcPct val="20000"/>
        </a:spcBef>
        <a:spcAft>
          <a:spcPct val="0"/>
        </a:spcAft>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1547664" y="3124199"/>
            <a:ext cx="7253436"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Aft>
                <a:spcPts val="1000"/>
              </a:spcAft>
            </a:pPr>
            <a:r>
              <a:rPr lang="en-CA" sz="4300" dirty="0" smtClean="0">
                <a:latin typeface="Arial" pitchFamily="34" charset="0"/>
                <a:cs typeface="Arial" pitchFamily="34" charset="0"/>
              </a:rPr>
              <a:t>Teamwork and Team Building    </a:t>
            </a:r>
            <a:r>
              <a:rPr lang="en-CA" sz="4300" dirty="0">
                <a:latin typeface="Arial" pitchFamily="34" charset="0"/>
                <a:cs typeface="Arial" pitchFamily="34" charset="0"/>
              </a:rPr>
              <a:t/>
            </a:r>
            <a:br>
              <a:rPr lang="en-CA" sz="4300" dirty="0">
                <a:latin typeface="Arial" pitchFamily="34" charset="0"/>
                <a:cs typeface="Arial" pitchFamily="34" charset="0"/>
              </a:rPr>
            </a:br>
            <a:r>
              <a:rPr lang="en-CA" sz="1100" dirty="0">
                <a:latin typeface="Arial" pitchFamily="34" charset="0"/>
                <a:cs typeface="Arial" pitchFamily="34" charset="0"/>
              </a:rPr>
              <a:t/>
            </a:r>
            <a:br>
              <a:rPr lang="en-CA" sz="1100" dirty="0">
                <a:latin typeface="Arial" pitchFamily="34" charset="0"/>
                <a:cs typeface="Arial" pitchFamily="34" charset="0"/>
              </a:rPr>
            </a:br>
            <a:r>
              <a:rPr lang="en-CA" sz="1100" dirty="0">
                <a:latin typeface="Arial" pitchFamily="34" charset="0"/>
                <a:cs typeface="Arial" pitchFamily="34" charset="0"/>
              </a:rPr>
              <a:t>Corporate Training Materials</a:t>
            </a:r>
            <a:endParaRPr lang="en-US" dirty="0">
              <a:latin typeface="Arial" pitchFamily="34" charset="0"/>
              <a:cs typeface="Arial" pitchFamily="34" charset="0"/>
            </a:endParaRPr>
          </a:p>
        </p:txBody>
      </p:sp>
      <p:pic>
        <p:nvPicPr>
          <p:cNvPr id="5" name="Picture 4" descr="s00039"/>
          <p:cNvPicPr/>
          <p:nvPr/>
        </p:nvPicPr>
        <p:blipFill>
          <a:blip r:embed="rId2">
            <a:extLst>
              <a:ext uri="{28A0092B-C50C-407E-A947-70E740481C1C}">
                <a14:useLocalDpi xmlns:a14="http://schemas.microsoft.com/office/drawing/2010/main" val="0"/>
              </a:ext>
            </a:extLst>
          </a:blip>
          <a:srcRect/>
          <a:stretch>
            <a:fillRect/>
          </a:stretch>
        </p:blipFill>
        <p:spPr bwMode="auto">
          <a:xfrm>
            <a:off x="683568" y="2841782"/>
            <a:ext cx="1932305" cy="2576195"/>
          </a:xfrm>
          <a:prstGeom prst="rect">
            <a:avLst/>
          </a:prstGeom>
          <a:noFill/>
          <a:ln>
            <a:noFill/>
          </a:ln>
        </p:spPr>
      </p:pic>
    </p:spTree>
    <p:extLst>
      <p:ext uri="{BB962C8B-B14F-4D97-AF65-F5344CB8AC3E}">
        <p14:creationId xmlns:p14="http://schemas.microsoft.com/office/powerpoint/2010/main" val="2239358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E-Teams</a:t>
            </a:r>
          </a:p>
        </p:txBody>
      </p:sp>
      <p:sp>
        <p:nvSpPr>
          <p:cNvPr id="3" name="Content Placeholder 2"/>
          <p:cNvSpPr>
            <a:spLocks noGrp="1"/>
          </p:cNvSpPr>
          <p:nvPr>
            <p:ph idx="1"/>
          </p:nvPr>
        </p:nvSpPr>
        <p:spPr/>
        <p:txBody>
          <a:bodyPr>
            <a:normAutofit/>
          </a:bodyPr>
          <a:lstStyle/>
          <a:p>
            <a:pPr marL="457200" lvl="0" indent="-457200">
              <a:buFont typeface="Arial" pitchFamily="34" charset="0"/>
              <a:buChar char="•"/>
            </a:pPr>
            <a:r>
              <a:rPr lang="en-US" dirty="0"/>
              <a:t>Workers can be located anywhere in the world</a:t>
            </a:r>
          </a:p>
          <a:p>
            <a:pPr marL="457200" lvl="0" indent="-457200">
              <a:buFont typeface="Arial" pitchFamily="34" charset="0"/>
              <a:buChar char="•"/>
            </a:pPr>
            <a:r>
              <a:rPr lang="en-US" dirty="0"/>
              <a:t>Virtual environments can give shy participants a new voice</a:t>
            </a:r>
          </a:p>
          <a:p>
            <a:pPr marL="457200" lvl="0" indent="-457200">
              <a:buFont typeface="Arial" pitchFamily="34" charset="0"/>
              <a:buChar char="•"/>
            </a:pPr>
            <a:r>
              <a:rPr lang="en-US" dirty="0"/>
              <a:t>Members have less commuting and travel time, so they tend to be more productive</a:t>
            </a:r>
          </a:p>
          <a:p>
            <a:pPr marL="457200" lvl="0" indent="-457200">
              <a:buFont typeface="Arial" pitchFamily="34" charset="0"/>
              <a:buChar char="•"/>
            </a:pPr>
            <a:r>
              <a:rPr lang="en-US" dirty="0"/>
              <a:t>Companies gain an increasingly horizontal organization structure, characterized by structurally, and geographically distributed human resources.</a:t>
            </a:r>
          </a:p>
        </p:txBody>
      </p:sp>
      <p:pic>
        <p:nvPicPr>
          <p:cNvPr id="4" name="Picture 3" descr="C:\Users\Darren\AppData\Local\Microsoft\Windows\Temporary Internet Files\Content.IE5\9PDUOZYV\MC90043961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476672"/>
            <a:ext cx="1005840" cy="1106170"/>
          </a:xfrm>
          <a:prstGeom prst="rect">
            <a:avLst/>
          </a:prstGeom>
          <a:noFill/>
          <a:ln>
            <a:noFill/>
          </a:ln>
        </p:spPr>
      </p:pic>
    </p:spTree>
    <p:extLst>
      <p:ext uri="{BB962C8B-B14F-4D97-AF65-F5344CB8AC3E}">
        <p14:creationId xmlns:p14="http://schemas.microsoft.com/office/powerpoint/2010/main" val="2297350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3568" y="908720"/>
            <a:ext cx="6400800" cy="1143000"/>
          </a:xfrm>
        </p:spPr>
        <p:txBody>
          <a:bodyPr/>
          <a:lstStyle/>
          <a:p>
            <a:r>
              <a:rPr lang="en-US" sz="3200" dirty="0" smtClean="0"/>
              <a:t>Module Four: The First Stage of Team Development – Forming</a:t>
            </a:r>
            <a:endParaRPr lang="en-CA" sz="3200" dirty="0" smtClean="0"/>
          </a:p>
        </p:txBody>
      </p:sp>
      <p:sp>
        <p:nvSpPr>
          <p:cNvPr id="3" name="Content Placeholder 2"/>
          <p:cNvSpPr>
            <a:spLocks noGrp="1"/>
          </p:cNvSpPr>
          <p:nvPr>
            <p:ph idx="1"/>
          </p:nvPr>
        </p:nvSpPr>
        <p:spPr>
          <a:xfrm>
            <a:off x="539552" y="2420888"/>
            <a:ext cx="6400800" cy="4525962"/>
          </a:xfrm>
        </p:spPr>
        <p:txBody>
          <a:bodyPr rtlCol="0">
            <a:normAutofit/>
          </a:bodyPr>
          <a:lstStyle/>
          <a:p>
            <a:r>
              <a:rPr lang="en-US" dirty="0"/>
              <a:t>What makes up a good team? Well, that question is open to interpretation, but we will start with the first step in the team building process which is forming. We will discuss what makes up that stage and how each person in the team fits into the process. </a:t>
            </a:r>
          </a:p>
          <a:p>
            <a:pPr fontAlgn="auto">
              <a:spcAft>
                <a:spcPts val="0"/>
              </a:spcAft>
              <a:buFont typeface="Arial" pitchFamily="34" charset="0"/>
              <a:buNone/>
              <a:defRPr/>
            </a:pPr>
            <a:endParaRPr lang="en-US" dirty="0"/>
          </a:p>
        </p:txBody>
      </p:sp>
      <p:sp>
        <p:nvSpPr>
          <p:cNvPr id="4" name="Text Placeholder 3"/>
          <p:cNvSpPr>
            <a:spLocks noGrp="1"/>
          </p:cNvSpPr>
          <p:nvPr>
            <p:ph type="body" sz="quarter" idx="10"/>
          </p:nvPr>
        </p:nvSpPr>
        <p:spPr>
          <a:xfrm>
            <a:off x="7391400" y="2060848"/>
            <a:ext cx="1752600" cy="2590800"/>
          </a:xfrm>
        </p:spPr>
        <p:txBody>
          <a:bodyPr rtlCol="0">
            <a:normAutofit/>
          </a:bodyPr>
          <a:lstStyle/>
          <a:p>
            <a:pPr fontAlgn="auto">
              <a:spcAft>
                <a:spcPts val="0"/>
              </a:spcAft>
              <a:buFont typeface="Arial" pitchFamily="34" charset="0"/>
              <a:buNone/>
              <a:defRPr/>
            </a:pPr>
            <a:r>
              <a:rPr lang="en-US" dirty="0" smtClean="0"/>
              <a:t>The path to greatness is along with others.</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err="1" smtClean="0"/>
              <a:t>Baltasar</a:t>
            </a:r>
            <a:r>
              <a:rPr lang="en-US" dirty="0" smtClean="0"/>
              <a:t> </a:t>
            </a:r>
            <a:r>
              <a:rPr lang="en-US" dirty="0" err="1" smtClean="0"/>
              <a:t>Gracion</a:t>
            </a:r>
            <a:endParaRPr lang="en-CA"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7772400" cy="1143000"/>
          </a:xfrm>
        </p:spPr>
        <p:txBody>
          <a:bodyPr/>
          <a:lstStyle/>
          <a:p>
            <a:r>
              <a:rPr lang="en-US" dirty="0"/>
              <a:t>Hallmarks of This Stage</a:t>
            </a:r>
          </a:p>
        </p:txBody>
      </p:sp>
      <p:sp>
        <p:nvSpPr>
          <p:cNvPr id="3" name="Content Placeholder 2"/>
          <p:cNvSpPr>
            <a:spLocks noGrp="1"/>
          </p:cNvSpPr>
          <p:nvPr>
            <p:ph idx="1"/>
          </p:nvPr>
        </p:nvSpPr>
        <p:spPr>
          <a:xfrm>
            <a:off x="641143" y="2204864"/>
            <a:ext cx="7772400" cy="4114800"/>
          </a:xfrm>
        </p:spPr>
        <p:txBody>
          <a:bodyPr/>
          <a:lstStyle/>
          <a:p>
            <a:pPr marL="457200" indent="-457200">
              <a:buFont typeface="Arial" pitchFamily="34" charset="0"/>
              <a:buChar char="•"/>
            </a:pPr>
            <a:r>
              <a:rPr lang="en-US" dirty="0"/>
              <a:t>At the same time, the members are establishing dependency relationships with leaders, fellow team members, or any standards that existed when the group formed. </a:t>
            </a:r>
            <a:endParaRPr lang="en-US" dirty="0" smtClean="0"/>
          </a:p>
          <a:p>
            <a:pPr marL="457200" indent="-457200">
              <a:buFont typeface="Arial" pitchFamily="34" charset="0"/>
              <a:buChar char="•"/>
            </a:pPr>
            <a:r>
              <a:rPr lang="en-US" dirty="0"/>
              <a:t>Members behave independently when the team forms.   While there may be good will towards fellow members, unconditional trust is not yet possible.</a:t>
            </a:r>
          </a:p>
        </p:txBody>
      </p:sp>
      <p:pic>
        <p:nvPicPr>
          <p:cNvPr id="4" name="Picture 3" descr="C:\Users\Darren\AppData\Local\Microsoft\Windows\Temporary Internet Files\Content.IE5\31B2RP17\MC900055297[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116632"/>
            <a:ext cx="914400" cy="1105535"/>
          </a:xfrm>
          <a:prstGeom prst="rect">
            <a:avLst/>
          </a:prstGeom>
          <a:noFill/>
          <a:ln>
            <a:noFill/>
          </a:ln>
        </p:spPr>
      </p:pic>
    </p:spTree>
    <p:extLst>
      <p:ext uri="{BB962C8B-B14F-4D97-AF65-F5344CB8AC3E}">
        <p14:creationId xmlns:p14="http://schemas.microsoft.com/office/powerpoint/2010/main" val="3212316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r>
              <a:rPr lang="en-US" dirty="0"/>
              <a:t>What to Do As a Leader</a:t>
            </a:r>
          </a:p>
        </p:txBody>
      </p:sp>
      <p:sp>
        <p:nvSpPr>
          <p:cNvPr id="3" name="Content Placeholder 2"/>
          <p:cNvSpPr>
            <a:spLocks noGrp="1"/>
          </p:cNvSpPr>
          <p:nvPr>
            <p:ph idx="1"/>
          </p:nvPr>
        </p:nvSpPr>
        <p:spPr/>
        <p:txBody>
          <a:bodyPr rtlCol="0">
            <a:normAutofit/>
          </a:bodyPr>
          <a:lstStyle/>
          <a:p>
            <a:pPr marL="457200" lvl="0" indent="-457200">
              <a:buFont typeface="Arial" pitchFamily="34" charset="0"/>
              <a:buChar char="•"/>
            </a:pPr>
            <a:endParaRPr lang="en-US" dirty="0" smtClean="0"/>
          </a:p>
          <a:p>
            <a:pPr marL="457200" lvl="0" indent="-457200">
              <a:buFont typeface="Arial" pitchFamily="34" charset="0"/>
              <a:buChar char="•"/>
            </a:pPr>
            <a:r>
              <a:rPr lang="en-US" dirty="0" smtClean="0"/>
              <a:t>Provide </a:t>
            </a:r>
            <a:r>
              <a:rPr lang="en-US" dirty="0"/>
              <a:t>an environment for introductions</a:t>
            </a:r>
          </a:p>
          <a:p>
            <a:pPr marL="457200" lvl="0" indent="-457200">
              <a:buFont typeface="Arial" pitchFamily="34" charset="0"/>
              <a:buChar char="•"/>
            </a:pPr>
            <a:r>
              <a:rPr lang="en-US" dirty="0"/>
              <a:t>Create a climate where participants can begin to build rapport</a:t>
            </a:r>
          </a:p>
          <a:p>
            <a:pPr marL="457200" lvl="0" indent="-457200">
              <a:buFont typeface="Arial" pitchFamily="34" charset="0"/>
              <a:buChar char="•"/>
            </a:pPr>
            <a:r>
              <a:rPr lang="en-US" dirty="0"/>
              <a:t>Present a solid first agenda so that the goals for the team are clear.</a:t>
            </a:r>
          </a:p>
          <a:p>
            <a:pPr fontAlgn="auto">
              <a:spcAft>
                <a:spcPts val="0"/>
              </a:spcAft>
              <a:buFont typeface="Arial" pitchFamily="34" charset="0"/>
              <a:buNone/>
              <a:defRPr/>
            </a:pPr>
            <a:endParaRPr lang="en-US" b="1" dirty="0" smtClean="0"/>
          </a:p>
        </p:txBody>
      </p:sp>
      <p:pic>
        <p:nvPicPr>
          <p:cNvPr id="4" name="Picture 3" descr="C:\Users\Darren\AppData\Local\Microsoft\Windows\Temporary Internet Files\Content.IE5\OVV8IZ9R\MC900070877[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68344" y="692696"/>
            <a:ext cx="1005840" cy="1332865"/>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As a Follower</a:t>
            </a: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Because the members of a new team may experience uncertainty and apprehension, it’s important to help members feel comfortable and that they are a part of the group. </a:t>
            </a:r>
            <a:endParaRPr lang="en-US" dirty="0" smtClean="0"/>
          </a:p>
          <a:p>
            <a:pPr marL="457200" indent="-457200">
              <a:buFont typeface="Arial" pitchFamily="34" charset="0"/>
              <a:buChar char="•"/>
            </a:pPr>
            <a:r>
              <a:rPr lang="en-US" dirty="0" smtClean="0"/>
              <a:t>In </a:t>
            </a:r>
            <a:r>
              <a:rPr lang="en-US" dirty="0"/>
              <a:t>addition, helping team members enhance their listening skills will allow them to focus more clearly on the </a:t>
            </a:r>
            <a:r>
              <a:rPr lang="en-US" dirty="0" smtClean="0"/>
              <a:t>objectives.</a:t>
            </a:r>
            <a:endParaRPr lang="en-US" dirty="0"/>
          </a:p>
        </p:txBody>
      </p:sp>
      <p:pic>
        <p:nvPicPr>
          <p:cNvPr id="4" name="Picture 3" descr="C:\Users\Darren\AppData\Local\Microsoft\Windows\Temporary Internet Files\Content.IE5\39XQYYJK\MC900070965[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924944"/>
            <a:ext cx="914400" cy="1670050"/>
          </a:xfrm>
          <a:prstGeom prst="rect">
            <a:avLst/>
          </a:prstGeom>
          <a:noFill/>
          <a:ln>
            <a:noFill/>
          </a:ln>
        </p:spPr>
      </p:pic>
    </p:spTree>
    <p:extLst>
      <p:ext uri="{BB962C8B-B14F-4D97-AF65-F5344CB8AC3E}">
        <p14:creationId xmlns:p14="http://schemas.microsoft.com/office/powerpoint/2010/main" val="2963775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a:xfrm>
            <a:off x="467544" y="1196752"/>
            <a:ext cx="6400800" cy="1143000"/>
          </a:xfrm>
        </p:spPr>
        <p:txBody>
          <a:bodyPr/>
          <a:lstStyle/>
          <a:p>
            <a:r>
              <a:rPr lang="en-US" sz="3200" dirty="0" smtClean="0"/>
              <a:t>Module Five:  The Second Stage of Team Development – Storming</a:t>
            </a:r>
            <a:endParaRPr lang="en-CA" sz="3200" dirty="0" smtClean="0"/>
          </a:p>
        </p:txBody>
      </p:sp>
      <p:sp>
        <p:nvSpPr>
          <p:cNvPr id="3" name="Content Placeholder 2"/>
          <p:cNvSpPr>
            <a:spLocks noGrp="1"/>
          </p:cNvSpPr>
          <p:nvPr>
            <p:ph idx="1"/>
          </p:nvPr>
        </p:nvSpPr>
        <p:spPr>
          <a:xfrm>
            <a:off x="467544" y="3429000"/>
            <a:ext cx="6400800" cy="4525962"/>
          </a:xfrm>
        </p:spPr>
        <p:txBody>
          <a:bodyPr rtlCol="0">
            <a:normAutofit/>
          </a:bodyPr>
          <a:lstStyle/>
          <a:p>
            <a:r>
              <a:rPr lang="en-US" dirty="0"/>
              <a:t>We will look at the Storming phase where the team focuses on their objective. This is the reason the team was created, and we will break down where the leaders and followers fit into this stage. Team members will now begin to fill certain rolls and the team is starting to come together.</a:t>
            </a:r>
          </a:p>
          <a:p>
            <a:pPr fontAlgn="auto">
              <a:spcAft>
                <a:spcPts val="0"/>
              </a:spcAft>
              <a:buFont typeface="Arial" pitchFamily="34" charset="0"/>
              <a:buNone/>
              <a:defRPr/>
            </a:pPr>
            <a:endParaRPr lang="en-US" dirty="0"/>
          </a:p>
        </p:txBody>
      </p:sp>
      <p:sp>
        <p:nvSpPr>
          <p:cNvPr id="4" name="Text Placeholder 3"/>
          <p:cNvSpPr>
            <a:spLocks noGrp="1"/>
          </p:cNvSpPr>
          <p:nvPr>
            <p:ph type="body" sz="quarter" idx="10"/>
          </p:nvPr>
        </p:nvSpPr>
        <p:spPr>
          <a:xfrm>
            <a:off x="7391400" y="1772816"/>
            <a:ext cx="1752600" cy="2590800"/>
          </a:xfrm>
        </p:spPr>
        <p:txBody>
          <a:bodyPr rtlCol="0">
            <a:normAutofit/>
          </a:bodyPr>
          <a:lstStyle/>
          <a:p>
            <a:pPr fontAlgn="auto">
              <a:spcAft>
                <a:spcPts val="0"/>
              </a:spcAft>
              <a:buFont typeface="Arial" pitchFamily="34" charset="0"/>
              <a:buNone/>
              <a:defRPr/>
            </a:pPr>
            <a:r>
              <a:rPr lang="en-US" dirty="0" smtClean="0"/>
              <a:t>Conflict is inevitable, but combat is optional.</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smtClean="0"/>
              <a:t>Max </a:t>
            </a:r>
            <a:r>
              <a:rPr lang="en-US" dirty="0" err="1" smtClean="0"/>
              <a:t>Lucade</a:t>
            </a:r>
            <a:endParaRPr lang="en-CA" dirty="0" smtClean="0"/>
          </a:p>
          <a:p>
            <a:pPr fontAlgn="auto">
              <a:spcAft>
                <a:spcPts val="0"/>
              </a:spcAft>
              <a:buFont typeface="Arial" pitchFamily="34" charset="0"/>
              <a:buNone/>
              <a:defRPr/>
            </a:pPr>
            <a:endParaRPr lang="en-CA"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Hallmarks of This Stage</a:t>
            </a: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In the Storming phase, the team starts to address the objective(s), suggesting ideas.  </a:t>
            </a:r>
            <a:endParaRPr lang="en-US" dirty="0" smtClean="0"/>
          </a:p>
          <a:p>
            <a:pPr marL="457200" indent="-457200">
              <a:buFont typeface="Arial" pitchFamily="34" charset="0"/>
              <a:buChar char="•"/>
            </a:pPr>
            <a:r>
              <a:rPr lang="en-US" dirty="0" smtClean="0"/>
              <a:t>It </a:t>
            </a:r>
            <a:r>
              <a:rPr lang="en-US" dirty="0"/>
              <a:t>empowers itself to share leadership. </a:t>
            </a:r>
          </a:p>
          <a:p>
            <a:pPr marL="457200" indent="-457200">
              <a:buFont typeface="Arial" pitchFamily="34" charset="0"/>
              <a:buChar char="•"/>
            </a:pPr>
            <a:r>
              <a:rPr lang="en-US" dirty="0" smtClean="0"/>
              <a:t>Different </a:t>
            </a:r>
            <a:r>
              <a:rPr lang="en-US" dirty="0"/>
              <a:t>ideas may compete for consideration, and if badly managed, this phase can be very destructive for the team. </a:t>
            </a:r>
          </a:p>
        </p:txBody>
      </p:sp>
      <p:pic>
        <p:nvPicPr>
          <p:cNvPr id="4" name="Picture 3" descr="C:\Users\Darren\AppData\Local\Microsoft\Windows\Temporary Internet Files\Content.IE5\3YJGCFYP\MC900341852[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404664"/>
            <a:ext cx="1097280" cy="882015"/>
          </a:xfrm>
          <a:prstGeom prst="rect">
            <a:avLst/>
          </a:prstGeom>
          <a:noFill/>
          <a:ln>
            <a:noFill/>
          </a:ln>
        </p:spPr>
      </p:pic>
    </p:spTree>
    <p:extLst>
      <p:ext uri="{BB962C8B-B14F-4D97-AF65-F5344CB8AC3E}">
        <p14:creationId xmlns:p14="http://schemas.microsoft.com/office/powerpoint/2010/main" val="1688453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As a Leader</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dirty="0" smtClean="0"/>
              <a:t>The </a:t>
            </a:r>
            <a:r>
              <a:rPr lang="en-US" dirty="0"/>
              <a:t>leader must address any conflict immediately and directly so issues don't fester</a:t>
            </a:r>
            <a:r>
              <a:rPr lang="en-US" dirty="0" smtClean="0"/>
              <a:t>.</a:t>
            </a:r>
          </a:p>
          <a:p>
            <a:pPr marL="457200" indent="-457200">
              <a:buFont typeface="Arial" pitchFamily="34" charset="0"/>
              <a:buChar char="•"/>
            </a:pPr>
            <a:r>
              <a:rPr lang="en-US" dirty="0" smtClean="0"/>
              <a:t>Once </a:t>
            </a:r>
            <a:r>
              <a:rPr lang="en-US" dirty="0"/>
              <a:t>you understand two sides to an issue, you can help the team generate a win-win solution.  </a:t>
            </a:r>
            <a:endParaRPr lang="en-US" dirty="0" smtClean="0"/>
          </a:p>
          <a:p>
            <a:pPr marL="457200" indent="-457200">
              <a:buFont typeface="Arial" pitchFamily="34" charset="0"/>
              <a:buChar char="•"/>
            </a:pPr>
            <a:r>
              <a:rPr lang="en-US" dirty="0" smtClean="0"/>
              <a:t>Assertive </a:t>
            </a:r>
            <a:r>
              <a:rPr lang="en-US" dirty="0"/>
              <a:t>communication is an important skill during this phase of the group's evolution</a:t>
            </a:r>
            <a:r>
              <a:rPr lang="en-US" dirty="0" smtClean="0"/>
              <a:t>.</a:t>
            </a:r>
            <a:endParaRPr lang="en-US" dirty="0"/>
          </a:p>
        </p:txBody>
      </p:sp>
      <p:pic>
        <p:nvPicPr>
          <p:cNvPr id="5" name="Picture 4" descr="C:\Users\Darren\AppData\Local\Microsoft\Windows\Temporary Internet Files\Content.IE5\39XQYYJK\MC900250055[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60648"/>
            <a:ext cx="914400" cy="1145540"/>
          </a:xfrm>
          <a:prstGeom prst="rect">
            <a:avLst/>
          </a:prstGeom>
          <a:noFill/>
          <a:ln>
            <a:noFill/>
          </a:ln>
        </p:spPr>
      </p:pic>
    </p:spTree>
    <p:extLst>
      <p:ext uri="{BB962C8B-B14F-4D97-AF65-F5344CB8AC3E}">
        <p14:creationId xmlns:p14="http://schemas.microsoft.com/office/powerpoint/2010/main" val="1886928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As a Follower</a:t>
            </a:r>
          </a:p>
        </p:txBody>
      </p:sp>
      <p:pic>
        <p:nvPicPr>
          <p:cNvPr id="4" name="Picture 3" descr="C:\Users\Darren\AppData\Local\Microsoft\Windows\Temporary Internet Files\Content.IE5\39XQYYJK\MC910220967[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60200"/>
            <a:ext cx="1518920" cy="822960"/>
          </a:xfrm>
          <a:prstGeom prst="rect">
            <a:avLst/>
          </a:prstGeom>
          <a:noFill/>
          <a:ln>
            <a:noFill/>
          </a:ln>
        </p:spPr>
      </p:pic>
      <p:pic>
        <p:nvPicPr>
          <p:cNvPr id="5" name="Picture 4"/>
          <p:cNvPicPr/>
          <p:nvPr/>
        </p:nvPicPr>
        <p:blipFill>
          <a:blip r:embed="rId4" cstate="print"/>
          <a:srcRect/>
          <a:stretch>
            <a:fillRect/>
          </a:stretch>
        </p:blipFill>
        <p:spPr bwMode="auto">
          <a:xfrm>
            <a:off x="1280160" y="980728"/>
            <a:ext cx="6583680" cy="4389120"/>
          </a:xfrm>
          <a:prstGeom prst="rect">
            <a:avLst/>
          </a:prstGeom>
          <a:noFill/>
          <a:ln w="9525">
            <a:noFill/>
            <a:miter lim="800000"/>
            <a:headEnd/>
            <a:tailEnd/>
          </a:ln>
        </p:spPr>
      </p:pic>
    </p:spTree>
    <p:extLst>
      <p:ext uri="{BB962C8B-B14F-4D97-AF65-F5344CB8AC3E}">
        <p14:creationId xmlns:p14="http://schemas.microsoft.com/office/powerpoint/2010/main" val="837870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1560" y="1124744"/>
            <a:ext cx="6400800" cy="1143000"/>
          </a:xfrm>
        </p:spPr>
        <p:txBody>
          <a:bodyPr/>
          <a:lstStyle/>
          <a:p>
            <a:r>
              <a:rPr lang="en-US" sz="3200" dirty="0" smtClean="0"/>
              <a:t>Module Six: The Third Stage of Team Development – Norming</a:t>
            </a:r>
            <a:endParaRPr lang="en-CA" sz="3200" dirty="0" smtClean="0"/>
          </a:p>
        </p:txBody>
      </p:sp>
      <p:sp>
        <p:nvSpPr>
          <p:cNvPr id="3" name="Content Placeholder 2"/>
          <p:cNvSpPr>
            <a:spLocks noGrp="1"/>
          </p:cNvSpPr>
          <p:nvPr>
            <p:ph idx="1"/>
          </p:nvPr>
        </p:nvSpPr>
        <p:spPr>
          <a:xfrm>
            <a:off x="755576" y="2924944"/>
            <a:ext cx="6400800" cy="4525962"/>
          </a:xfrm>
        </p:spPr>
        <p:txBody>
          <a:bodyPr rtlCol="0">
            <a:normAutofit/>
          </a:bodyPr>
          <a:lstStyle/>
          <a:p>
            <a:r>
              <a:rPr lang="en-US" dirty="0"/>
              <a:t>By now the team should be in place and everyone has their role with progress beginning on the objectives. Goals have been set and people are now beginning to work on their tasks. </a:t>
            </a:r>
          </a:p>
        </p:txBody>
      </p:sp>
      <p:sp>
        <p:nvSpPr>
          <p:cNvPr id="4" name="Text Placeholder 3"/>
          <p:cNvSpPr>
            <a:spLocks noGrp="1"/>
          </p:cNvSpPr>
          <p:nvPr>
            <p:ph type="body" sz="quarter" idx="10"/>
          </p:nvPr>
        </p:nvSpPr>
        <p:spPr>
          <a:xfrm>
            <a:off x="7391400" y="1412776"/>
            <a:ext cx="1752600" cy="2590800"/>
          </a:xfrm>
        </p:spPr>
        <p:txBody>
          <a:bodyPr rtlCol="0">
            <a:normAutofit fontScale="92500" lnSpcReduction="20000"/>
          </a:bodyPr>
          <a:lstStyle/>
          <a:p>
            <a:pPr fontAlgn="auto">
              <a:spcAft>
                <a:spcPts val="0"/>
              </a:spcAft>
              <a:buFont typeface="Arial" pitchFamily="34" charset="0"/>
              <a:buNone/>
              <a:defRPr/>
            </a:pPr>
            <a:r>
              <a:rPr lang="en-US" dirty="0" smtClean="0"/>
              <a:t>Good ideas are common ; what's uncommon are people who'll work hard enough to bring them about.</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smtClean="0"/>
              <a:t>Ashleigh Brilliant</a:t>
            </a:r>
            <a:endParaRPr lang="en-CA" dirty="0" smtClean="0"/>
          </a:p>
          <a:p>
            <a:pPr fontAlgn="auto">
              <a:spcAft>
                <a:spcPts val="0"/>
              </a:spcAft>
              <a:buFont typeface="Arial" pitchFamily="34" charset="0"/>
              <a:buNone/>
              <a:defRPr/>
            </a:pPr>
            <a:endParaRPr lang="en-CA"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20688"/>
            <a:ext cx="6400800" cy="1143000"/>
          </a:xfrm>
        </p:spPr>
        <p:txBody>
          <a:bodyPr rtlCol="0">
            <a:normAutofit fontScale="90000"/>
          </a:bodyPr>
          <a:lstStyle/>
          <a:p>
            <a:pPr fontAlgn="auto">
              <a:spcAft>
                <a:spcPts val="0"/>
              </a:spcAft>
              <a:defRPr/>
            </a:pPr>
            <a:r>
              <a:rPr lang="en-CA" dirty="0" smtClean="0"/>
              <a:t/>
            </a:r>
            <a:br>
              <a:rPr lang="en-CA" dirty="0" smtClean="0"/>
            </a:br>
            <a:r>
              <a:rPr lang="en-US" dirty="0" smtClean="0"/>
              <a:t>Module One: Getting Started</a:t>
            </a:r>
            <a:r>
              <a:rPr lang="en-CA" dirty="0" smtClean="0"/>
              <a:t/>
            </a:r>
            <a:br>
              <a:rPr lang="en-CA" dirty="0" smtClean="0"/>
            </a:br>
            <a:endParaRPr lang="en-CA" dirty="0"/>
          </a:p>
        </p:txBody>
      </p:sp>
      <p:sp>
        <p:nvSpPr>
          <p:cNvPr id="3" name="Content Placeholder 2"/>
          <p:cNvSpPr>
            <a:spLocks noGrp="1"/>
          </p:cNvSpPr>
          <p:nvPr>
            <p:ph idx="1"/>
          </p:nvPr>
        </p:nvSpPr>
        <p:spPr>
          <a:xfrm>
            <a:off x="467544" y="2060848"/>
            <a:ext cx="6400800" cy="4525962"/>
          </a:xfrm>
        </p:spPr>
        <p:txBody>
          <a:bodyPr rtlCol="0">
            <a:normAutofit/>
          </a:bodyPr>
          <a:lstStyle/>
          <a:p>
            <a:pPr fontAlgn="auto">
              <a:lnSpc>
                <a:spcPct val="80000"/>
              </a:lnSpc>
              <a:spcAft>
                <a:spcPts val="0"/>
              </a:spcAft>
              <a:defRPr/>
            </a:pPr>
            <a:r>
              <a:rPr lang="en-US" sz="2700" dirty="0"/>
              <a:t>For most of us, teamwork is a part of everyday life. Whether it’s at home, in the community, or at work, we are often expected to be a functional part of a performing team. </a:t>
            </a:r>
            <a:endParaRPr lang="en-US" sz="2700" dirty="0" smtClean="0"/>
          </a:p>
          <a:p>
            <a:pPr fontAlgn="auto">
              <a:lnSpc>
                <a:spcPct val="80000"/>
              </a:lnSpc>
              <a:spcAft>
                <a:spcPts val="0"/>
              </a:spcAft>
              <a:defRPr/>
            </a:pPr>
            <a:r>
              <a:rPr lang="en-US" sz="2700" dirty="0" smtClean="0"/>
              <a:t>This </a:t>
            </a:r>
            <a:r>
              <a:rPr lang="en-US" sz="2700" dirty="0"/>
              <a:t>workshop will encourage participants to explore the different aspects of a team, as well as ways that they can become a top-notch team performer.</a:t>
            </a:r>
          </a:p>
          <a:p>
            <a:pPr fontAlgn="auto">
              <a:spcAft>
                <a:spcPts val="0"/>
              </a:spcAft>
              <a:buFont typeface="Arial" pitchFamily="34" charset="0"/>
              <a:buNone/>
              <a:defRPr/>
            </a:pPr>
            <a:endParaRPr lang="en-CA" b="1" dirty="0" smtClean="0"/>
          </a:p>
          <a:p>
            <a:pPr fontAlgn="auto">
              <a:spcAft>
                <a:spcPts val="0"/>
              </a:spcAft>
              <a:buFont typeface="Arial" pitchFamily="34" charset="0"/>
              <a:buChar char="•"/>
              <a:defRPr/>
            </a:pPr>
            <a:endParaRPr lang="en-US" dirty="0"/>
          </a:p>
        </p:txBody>
      </p:sp>
      <p:sp>
        <p:nvSpPr>
          <p:cNvPr id="4" name="Text Placeholder 3"/>
          <p:cNvSpPr>
            <a:spLocks noGrp="1"/>
          </p:cNvSpPr>
          <p:nvPr>
            <p:ph type="body" sz="quarter" idx="10"/>
          </p:nvPr>
        </p:nvSpPr>
        <p:spPr>
          <a:xfrm>
            <a:off x="7391400" y="1556792"/>
            <a:ext cx="1752600" cy="2903984"/>
          </a:xfrm>
        </p:spPr>
        <p:txBody>
          <a:bodyPr rtlCol="0">
            <a:normAutofit fontScale="92500"/>
          </a:bodyPr>
          <a:lstStyle/>
          <a:p>
            <a:r>
              <a:rPr lang="en-US" sz="1700" dirty="0">
                <a:latin typeface="Arial" pitchFamily="34" charset="0"/>
                <a:cs typeface="Arial" pitchFamily="34" charset="0"/>
              </a:rPr>
              <a:t>Coming together is a beginning; keeping together is progress; working together is success</a:t>
            </a:r>
            <a:r>
              <a:rPr lang="en-US" sz="1700" dirty="0" smtClean="0">
                <a:latin typeface="Arial" pitchFamily="34" charset="0"/>
                <a:cs typeface="Arial" pitchFamily="34" charset="0"/>
              </a:rPr>
              <a:t>.</a:t>
            </a:r>
          </a:p>
          <a:p>
            <a:endParaRPr lang="en-US" sz="1700" dirty="0">
              <a:latin typeface="Arial" pitchFamily="34" charset="0"/>
              <a:cs typeface="Arial" pitchFamily="34" charset="0"/>
            </a:endParaRPr>
          </a:p>
          <a:p>
            <a:r>
              <a:rPr lang="en-US" sz="1700" dirty="0">
                <a:latin typeface="Arial" pitchFamily="34" charset="0"/>
                <a:cs typeface="Arial" pitchFamily="34" charset="0"/>
              </a:rPr>
              <a:t>John D. Rockefeller</a:t>
            </a:r>
          </a:p>
          <a:p>
            <a:pPr fontAlgn="auto">
              <a:spcAft>
                <a:spcPts val="0"/>
              </a:spcAft>
              <a:buFont typeface="Arial" pitchFamily="34" charset="0"/>
              <a:buNone/>
              <a:defRPr/>
            </a:pPr>
            <a:endParaRPr lang="en-CA"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0231"/>
            <a:ext cx="7772400" cy="1143000"/>
          </a:xfrm>
        </p:spPr>
        <p:txBody>
          <a:bodyPr/>
          <a:lstStyle/>
          <a:p>
            <a:r>
              <a:rPr lang="en-US" dirty="0"/>
              <a:t>The Hallmarks of This Stage</a:t>
            </a:r>
          </a:p>
        </p:txBody>
      </p:sp>
      <p:sp>
        <p:nvSpPr>
          <p:cNvPr id="3" name="Content Placeholder 2"/>
          <p:cNvSpPr>
            <a:spLocks noGrp="1"/>
          </p:cNvSpPr>
          <p:nvPr>
            <p:ph idx="1"/>
          </p:nvPr>
        </p:nvSpPr>
        <p:spPr>
          <a:xfrm>
            <a:off x="755576" y="2276872"/>
            <a:ext cx="7772400" cy="4114800"/>
          </a:xfrm>
        </p:spPr>
        <p:txBody>
          <a:bodyPr/>
          <a:lstStyle/>
          <a:p>
            <a:pPr marL="457200" indent="-457200">
              <a:buFont typeface="Arial" pitchFamily="34" charset="0"/>
              <a:buChar char="•"/>
            </a:pPr>
            <a:r>
              <a:rPr lang="en-US" dirty="0" smtClean="0"/>
              <a:t>This </a:t>
            </a:r>
            <a:r>
              <a:rPr lang="en-US" dirty="0"/>
              <a:t>tends to be a move towards harmonious working practices. </a:t>
            </a:r>
            <a:endParaRPr lang="en-US" dirty="0" smtClean="0"/>
          </a:p>
          <a:p>
            <a:pPr marL="457200" indent="-457200">
              <a:buFont typeface="Arial" pitchFamily="34" charset="0"/>
              <a:buChar char="•"/>
            </a:pPr>
            <a:r>
              <a:rPr lang="en-US" dirty="0" smtClean="0"/>
              <a:t>Teams </a:t>
            </a:r>
            <a:r>
              <a:rPr lang="en-US" dirty="0"/>
              <a:t>begin agreeing on the rules and values by which they operate. </a:t>
            </a:r>
            <a:endParaRPr lang="en-US" dirty="0" smtClean="0"/>
          </a:p>
          <a:p>
            <a:pPr marL="457200" indent="-457200">
              <a:buFont typeface="Arial" pitchFamily="34" charset="0"/>
              <a:buChar char="•"/>
            </a:pPr>
            <a:r>
              <a:rPr lang="en-US" dirty="0" smtClean="0"/>
              <a:t>In </a:t>
            </a:r>
            <a:r>
              <a:rPr lang="en-US" dirty="0"/>
              <a:t>the ideal situation, teams begin to trust themselves during this </a:t>
            </a:r>
            <a:r>
              <a:rPr lang="en-US" dirty="0" smtClean="0"/>
              <a:t>phase.</a:t>
            </a:r>
            <a:endParaRPr lang="en-US" dirty="0"/>
          </a:p>
          <a:p>
            <a:endParaRPr lang="en-US" dirty="0"/>
          </a:p>
        </p:txBody>
      </p:sp>
      <p:pic>
        <p:nvPicPr>
          <p:cNvPr id="4" name="Picture 3" descr="C:\Users\Darren\AppData\Local\Microsoft\Windows\Temporary Internet Files\Content.IE5\3YJGCFYP\MC900034335[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304" y="908720"/>
            <a:ext cx="1005840" cy="980440"/>
          </a:xfrm>
          <a:prstGeom prst="rect">
            <a:avLst/>
          </a:prstGeom>
          <a:noFill/>
          <a:ln>
            <a:noFill/>
          </a:ln>
        </p:spPr>
      </p:pic>
    </p:spTree>
    <p:extLst>
      <p:ext uri="{BB962C8B-B14F-4D97-AF65-F5344CB8AC3E}">
        <p14:creationId xmlns:p14="http://schemas.microsoft.com/office/powerpoint/2010/main" val="2999016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As a Leader</a:t>
            </a: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As individual members take greater responsibility, team leaders can take a step back from the leadership role at this stage.  </a:t>
            </a:r>
            <a:endParaRPr lang="en-US" dirty="0" smtClean="0"/>
          </a:p>
          <a:p>
            <a:pPr marL="457200" indent="-457200">
              <a:buFont typeface="Arial" pitchFamily="34" charset="0"/>
              <a:buChar char="•"/>
            </a:pPr>
            <a:r>
              <a:rPr lang="en-US" dirty="0" smtClean="0"/>
              <a:t>It </a:t>
            </a:r>
            <a:r>
              <a:rPr lang="en-US" dirty="0"/>
              <a:t>is an opportune time to provide team members with task and process tools, or even an energizer to keep enthusiasm levels high.</a:t>
            </a:r>
          </a:p>
          <a:p>
            <a:endParaRPr lang="en-US" dirty="0"/>
          </a:p>
        </p:txBody>
      </p:sp>
      <p:pic>
        <p:nvPicPr>
          <p:cNvPr id="4" name="Picture 3" descr="C:\Users\Darren\AppData\Local\Microsoft\Windows\Temporary Internet Files\Content.IE5\9PDUOZYV\MC900341845[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404664"/>
            <a:ext cx="1188720" cy="919480"/>
          </a:xfrm>
          <a:prstGeom prst="rect">
            <a:avLst/>
          </a:prstGeom>
          <a:noFill/>
          <a:ln>
            <a:noFill/>
          </a:ln>
        </p:spPr>
      </p:pic>
    </p:spTree>
    <p:extLst>
      <p:ext uri="{BB962C8B-B14F-4D97-AF65-F5344CB8AC3E}">
        <p14:creationId xmlns:p14="http://schemas.microsoft.com/office/powerpoint/2010/main" val="1912859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85800"/>
            <a:ext cx="7772400" cy="1143000"/>
          </a:xfrm>
        </p:spPr>
        <p:txBody>
          <a:bodyPr/>
          <a:lstStyle/>
          <a:p>
            <a:r>
              <a:rPr lang="en-US" dirty="0"/>
              <a:t>What to Do As a Follower</a:t>
            </a:r>
          </a:p>
        </p:txBody>
      </p:sp>
      <p:sp>
        <p:nvSpPr>
          <p:cNvPr id="3" name="Content Placeholder 2"/>
          <p:cNvSpPr>
            <a:spLocks noGrp="1"/>
          </p:cNvSpPr>
          <p:nvPr>
            <p:ph idx="1"/>
          </p:nvPr>
        </p:nvSpPr>
        <p:spPr>
          <a:xfrm>
            <a:off x="1096270" y="1916832"/>
            <a:ext cx="7772400" cy="4114800"/>
          </a:xfrm>
        </p:spPr>
        <p:txBody>
          <a:bodyPr/>
          <a:lstStyle/>
          <a:p>
            <a:pPr marL="457200" indent="-457200">
              <a:buFont typeface="Arial" pitchFamily="34" charset="0"/>
              <a:buChar char="•"/>
            </a:pPr>
            <a:r>
              <a:rPr lang="en-US" dirty="0"/>
              <a:t>Because team members have gained some mutual trust, they are freer to focus on process and task. </a:t>
            </a:r>
            <a:endParaRPr lang="en-US" dirty="0" smtClean="0"/>
          </a:p>
          <a:p>
            <a:pPr marL="457200" indent="-457200">
              <a:buFont typeface="Arial" pitchFamily="34" charset="0"/>
              <a:buChar char="•"/>
            </a:pPr>
            <a:r>
              <a:rPr lang="en-US" dirty="0" smtClean="0"/>
              <a:t>If </a:t>
            </a:r>
            <a:r>
              <a:rPr lang="en-US" dirty="0"/>
              <a:t>one link is not pulling its weight, or is not as strong as the other links the chance of success is lessened. </a:t>
            </a:r>
            <a:endParaRPr lang="en-US" dirty="0" smtClean="0"/>
          </a:p>
          <a:p>
            <a:pPr marL="457200" indent="-457200">
              <a:buFont typeface="Arial" pitchFamily="34" charset="0"/>
              <a:buChar char="•"/>
            </a:pPr>
            <a:r>
              <a:rPr lang="en-US" dirty="0" smtClean="0"/>
              <a:t>Everyone </a:t>
            </a:r>
            <a:r>
              <a:rPr lang="en-US" dirty="0"/>
              <a:t>needs to work together. </a:t>
            </a:r>
          </a:p>
        </p:txBody>
      </p:sp>
      <p:pic>
        <p:nvPicPr>
          <p:cNvPr id="4" name="Picture 3" descr="C:\Users\Darren\AppData\Local\Microsoft\Windows\Temporary Internet Files\Content.IE5\FTRMPN7N\MC900391162[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628800"/>
            <a:ext cx="922655" cy="930275"/>
          </a:xfrm>
          <a:prstGeom prst="rect">
            <a:avLst/>
          </a:prstGeom>
          <a:noFill/>
          <a:ln>
            <a:noFill/>
          </a:ln>
        </p:spPr>
      </p:pic>
    </p:spTree>
    <p:extLst>
      <p:ext uri="{BB962C8B-B14F-4D97-AF65-F5344CB8AC3E}">
        <p14:creationId xmlns:p14="http://schemas.microsoft.com/office/powerpoint/2010/main" val="461414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1560" y="1340768"/>
            <a:ext cx="6400800" cy="1143000"/>
          </a:xfrm>
        </p:spPr>
        <p:txBody>
          <a:bodyPr/>
          <a:lstStyle/>
          <a:p>
            <a:r>
              <a:rPr lang="en-US" sz="3000" dirty="0" smtClean="0"/>
              <a:t>Module Seven: The Fourth Stage of Team Development – Performing</a:t>
            </a:r>
            <a:endParaRPr lang="en-CA" sz="3000" dirty="0" smtClean="0"/>
          </a:p>
        </p:txBody>
      </p:sp>
      <p:sp>
        <p:nvSpPr>
          <p:cNvPr id="3" name="Content Placeholder 2"/>
          <p:cNvSpPr>
            <a:spLocks noGrp="1"/>
          </p:cNvSpPr>
          <p:nvPr>
            <p:ph idx="1"/>
          </p:nvPr>
        </p:nvSpPr>
        <p:spPr>
          <a:xfrm>
            <a:off x="611560" y="2852936"/>
            <a:ext cx="6400800" cy="4525962"/>
          </a:xfrm>
        </p:spPr>
        <p:txBody>
          <a:bodyPr rtlCol="0">
            <a:normAutofit/>
          </a:bodyPr>
          <a:lstStyle/>
          <a:p>
            <a:r>
              <a:rPr lang="en-US" dirty="0"/>
              <a:t>The team should now be well into their work and progress made on their objectives. Communication is going well and team members are sharing knowledge and working well together. </a:t>
            </a:r>
          </a:p>
        </p:txBody>
      </p:sp>
      <p:sp>
        <p:nvSpPr>
          <p:cNvPr id="4" name="Text Placeholder 3"/>
          <p:cNvSpPr>
            <a:spLocks noGrp="1"/>
          </p:cNvSpPr>
          <p:nvPr>
            <p:ph type="body" sz="quarter" idx="10"/>
          </p:nvPr>
        </p:nvSpPr>
        <p:spPr>
          <a:xfrm>
            <a:off x="7384171" y="1628800"/>
            <a:ext cx="1752600" cy="2590800"/>
          </a:xfrm>
        </p:spPr>
        <p:txBody>
          <a:bodyPr rtlCol="0">
            <a:normAutofit/>
          </a:bodyPr>
          <a:lstStyle/>
          <a:p>
            <a:pPr fontAlgn="auto">
              <a:spcAft>
                <a:spcPts val="0"/>
              </a:spcAft>
              <a:buFont typeface="Arial" pitchFamily="34" charset="0"/>
              <a:buNone/>
              <a:defRPr/>
            </a:pPr>
            <a:r>
              <a:rPr lang="en-US" dirty="0" smtClean="0"/>
              <a:t>How much we like ourselves governs our performance.</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smtClean="0"/>
              <a:t>Brian Tracy</a:t>
            </a:r>
            <a:endParaRPr lang="en-CA" dirty="0" smtClean="0"/>
          </a:p>
          <a:p>
            <a:pPr fontAlgn="auto">
              <a:spcAft>
                <a:spcPts val="0"/>
              </a:spcAft>
              <a:buFont typeface="Arial" pitchFamily="34" charset="0"/>
              <a:buNone/>
              <a:defRPr/>
            </a:pPr>
            <a:endParaRPr lang="en-CA"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Hallmarks of this Stage</a:t>
            </a: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Once teams move from Norming to Performing, they are identified by high levels of independence, motivation, knowledge, and competence. </a:t>
            </a:r>
            <a:endParaRPr lang="en-US" dirty="0" smtClean="0"/>
          </a:p>
          <a:p>
            <a:pPr marL="457200" indent="-457200">
              <a:buFont typeface="Arial" pitchFamily="34" charset="0"/>
              <a:buChar char="•"/>
            </a:pPr>
            <a:r>
              <a:rPr lang="en-US" dirty="0" smtClean="0"/>
              <a:t>Decision </a:t>
            </a:r>
            <a:r>
              <a:rPr lang="en-US" dirty="0"/>
              <a:t>making is collaborative and dissent is expected and encouraged as there will be a high level of respect in the communication between team members. </a:t>
            </a:r>
          </a:p>
          <a:p>
            <a:endParaRPr lang="en-US" dirty="0"/>
          </a:p>
        </p:txBody>
      </p:sp>
      <p:pic>
        <p:nvPicPr>
          <p:cNvPr id="4" name="Picture 3" descr="C:\Users\Darren\AppData\Local\Microsoft\Windows\Temporary Internet Files\Content.IE5\1JXY5E11\MC900197753[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914400" cy="973455"/>
          </a:xfrm>
          <a:prstGeom prst="rect">
            <a:avLst/>
          </a:prstGeom>
          <a:noFill/>
          <a:ln>
            <a:noFill/>
          </a:ln>
        </p:spPr>
      </p:pic>
    </p:spTree>
    <p:extLst>
      <p:ext uri="{BB962C8B-B14F-4D97-AF65-F5344CB8AC3E}">
        <p14:creationId xmlns:p14="http://schemas.microsoft.com/office/powerpoint/2010/main" val="2508753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As a Leader</a:t>
            </a:r>
          </a:p>
        </p:txBody>
      </p:sp>
      <p:sp>
        <p:nvSpPr>
          <p:cNvPr id="3" name="Content Placeholder 2"/>
          <p:cNvSpPr>
            <a:spLocks noGrp="1"/>
          </p:cNvSpPr>
          <p:nvPr>
            <p:ph idx="1"/>
          </p:nvPr>
        </p:nvSpPr>
        <p:spPr/>
        <p:txBody>
          <a:bodyPr/>
          <a:lstStyle/>
          <a:p>
            <a:endParaRPr lang="en-US" dirty="0" smtClean="0"/>
          </a:p>
          <a:p>
            <a:r>
              <a:rPr lang="en-US" dirty="0" smtClean="0"/>
              <a:t>Since </a:t>
            </a:r>
            <a:r>
              <a:rPr lang="en-US" dirty="0"/>
              <a:t>the team is functioning in a highly independent way in the Performing phase, the leader shifts partially into a support and mentoring role to provide task or process resources to help the team complete its objectives.</a:t>
            </a:r>
          </a:p>
          <a:p>
            <a:endParaRPr lang="en-US" dirty="0"/>
          </a:p>
        </p:txBody>
      </p:sp>
      <p:pic>
        <p:nvPicPr>
          <p:cNvPr id="4" name="Picture 3" descr="C:\Users\Darren\AppData\Local\Microsoft\Windows\Temporary Internet Files\Content.IE5\31B2RP17\MC900233020[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76672"/>
            <a:ext cx="914400" cy="927735"/>
          </a:xfrm>
          <a:prstGeom prst="rect">
            <a:avLst/>
          </a:prstGeom>
          <a:noFill/>
          <a:ln>
            <a:noFill/>
          </a:ln>
        </p:spPr>
      </p:pic>
    </p:spTree>
    <p:extLst>
      <p:ext uri="{BB962C8B-B14F-4D97-AF65-F5344CB8AC3E}">
        <p14:creationId xmlns:p14="http://schemas.microsoft.com/office/powerpoint/2010/main" val="42233812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Do As a Follower</a:t>
            </a:r>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dirty="0"/>
              <a:t>Because the Performing stage implies high interpersonal trust, knowledge, and competence, participants can perform higher level analyses to support decisions toward team objectives.</a:t>
            </a:r>
          </a:p>
          <a:p>
            <a:pPr marL="457200" indent="-457200">
              <a:buFont typeface="Arial" pitchFamily="34" charset="0"/>
              <a:buChar char="•"/>
            </a:pPr>
            <a:r>
              <a:rPr lang="en-US" dirty="0"/>
              <a:t>A SWOT </a:t>
            </a:r>
            <a:r>
              <a:rPr lang="en-US" dirty="0" smtClean="0"/>
              <a:t>analysis is </a:t>
            </a:r>
            <a:r>
              <a:rPr lang="en-US" dirty="0"/>
              <a:t>a simple tool that allows specific ideas to be easily categorized to help support the adoption of a solution to an objective.</a:t>
            </a:r>
          </a:p>
          <a:p>
            <a:endParaRPr lang="en-US" dirty="0"/>
          </a:p>
        </p:txBody>
      </p:sp>
      <p:pic>
        <p:nvPicPr>
          <p:cNvPr id="4" name="Picture 3" descr="C:\Users\Darren\AppData\Local\Microsoft\Windows\Temporary Internet Files\Content.IE5\31B2RP17\MC900283365[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260648"/>
            <a:ext cx="914400" cy="922020"/>
          </a:xfrm>
          <a:prstGeom prst="rect">
            <a:avLst/>
          </a:prstGeom>
          <a:noFill/>
          <a:ln>
            <a:noFill/>
          </a:ln>
        </p:spPr>
      </p:pic>
    </p:spTree>
    <p:extLst>
      <p:ext uri="{BB962C8B-B14F-4D97-AF65-F5344CB8AC3E}">
        <p14:creationId xmlns:p14="http://schemas.microsoft.com/office/powerpoint/2010/main" val="3836676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000" smtClean="0"/>
              <a:t>Module Eight: </a:t>
            </a:r>
            <a:r>
              <a:rPr lang="en-US" sz="3200" smtClean="0"/>
              <a:t>Team Building Activities</a:t>
            </a:r>
            <a:endParaRPr lang="en-CA" sz="3000" smtClean="0"/>
          </a:p>
        </p:txBody>
      </p:sp>
      <p:sp>
        <p:nvSpPr>
          <p:cNvPr id="3" name="Content Placeholder 2"/>
          <p:cNvSpPr>
            <a:spLocks noGrp="1"/>
          </p:cNvSpPr>
          <p:nvPr>
            <p:ph idx="1"/>
          </p:nvPr>
        </p:nvSpPr>
        <p:spPr>
          <a:xfrm>
            <a:off x="457200" y="1903413"/>
            <a:ext cx="6400800" cy="4525962"/>
          </a:xfrm>
        </p:spPr>
        <p:txBody>
          <a:bodyPr rtlCol="0">
            <a:normAutofit/>
          </a:bodyPr>
          <a:lstStyle/>
          <a:p>
            <a:r>
              <a:rPr lang="en-US" dirty="0"/>
              <a:t>Teambuilding is an organized effort to improve team effectiveness.  All members of the team must be committed to the idea in order for the effort to be effective. Teambuilding can be indicated for any team or for a work team that is considered to be” in trouble”. Teambuilding implies hard work that continues on after the initial training session.</a:t>
            </a:r>
          </a:p>
        </p:txBody>
      </p:sp>
      <p:sp>
        <p:nvSpPr>
          <p:cNvPr id="4" name="Text Placeholder 3"/>
          <p:cNvSpPr>
            <a:spLocks noGrp="1"/>
          </p:cNvSpPr>
          <p:nvPr>
            <p:ph type="body" sz="quarter" idx="10"/>
          </p:nvPr>
        </p:nvSpPr>
        <p:spPr>
          <a:xfrm>
            <a:off x="7391400" y="381000"/>
            <a:ext cx="1752600" cy="2976563"/>
          </a:xfrm>
        </p:spPr>
        <p:txBody>
          <a:bodyPr rtlCol="0">
            <a:normAutofit fontScale="85000" lnSpcReduction="20000"/>
          </a:bodyPr>
          <a:lstStyle/>
          <a:p>
            <a:pPr fontAlgn="auto">
              <a:spcAft>
                <a:spcPts val="0"/>
              </a:spcAft>
              <a:buFont typeface="Arial" pitchFamily="34" charset="0"/>
              <a:buNone/>
              <a:defRPr/>
            </a:pPr>
            <a:r>
              <a:rPr lang="en-US" dirty="0" smtClean="0"/>
              <a:t>The greater the loyalty of a group toward the group, the greater is the motivation among the members to achieve the goals of the group, and the greater the probability that the group will achieve its goals.</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err="1" smtClean="0"/>
              <a:t>Rensis</a:t>
            </a:r>
            <a:r>
              <a:rPr lang="en-US" dirty="0" smtClean="0"/>
              <a:t> </a:t>
            </a:r>
            <a:r>
              <a:rPr lang="en-US" dirty="0" err="1" smtClean="0"/>
              <a:t>Likert</a:t>
            </a:r>
            <a:r>
              <a:rPr lang="en-US" dirty="0" smtClean="0"/>
              <a:t> </a:t>
            </a:r>
            <a:endParaRPr lang="en-CA" dirty="0" smtClean="0"/>
          </a:p>
          <a:p>
            <a:pPr fontAlgn="auto">
              <a:spcAft>
                <a:spcPts val="0"/>
              </a:spcAft>
              <a:buFont typeface="Arial" pitchFamily="34" charset="0"/>
              <a:buNone/>
              <a:defRPr/>
            </a:pPr>
            <a:endParaRPr lang="en-CA"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Benefits and Disadvantages</a:t>
            </a:r>
          </a:p>
        </p:txBody>
      </p:sp>
      <p:sp>
        <p:nvSpPr>
          <p:cNvPr id="3" name="Content Placeholder 2"/>
          <p:cNvSpPr>
            <a:spLocks noGrp="1"/>
          </p:cNvSpPr>
          <p:nvPr>
            <p:ph idx="1"/>
          </p:nvPr>
        </p:nvSpPr>
        <p:spPr/>
        <p:txBody>
          <a:bodyPr>
            <a:normAutofit/>
          </a:bodyPr>
          <a:lstStyle/>
          <a:p>
            <a:pPr marL="457200" lvl="0" indent="-457200">
              <a:buFont typeface="Arial" pitchFamily="34" charset="0"/>
              <a:buChar char="•"/>
            </a:pPr>
            <a:r>
              <a:rPr lang="en-US" dirty="0"/>
              <a:t>Teambuilding improves productivity and motivation.</a:t>
            </a:r>
          </a:p>
          <a:p>
            <a:pPr marL="457200" lvl="0" indent="-457200">
              <a:buFont typeface="Arial" pitchFamily="34" charset="0"/>
              <a:buChar char="•"/>
            </a:pPr>
            <a:r>
              <a:rPr lang="en-US" dirty="0"/>
              <a:t>Teams will gain and increase ability to solve problems.</a:t>
            </a:r>
          </a:p>
          <a:p>
            <a:pPr marL="457200" lvl="0" indent="-457200">
              <a:buFont typeface="Arial" pitchFamily="34" charset="0"/>
              <a:buChar char="•"/>
            </a:pPr>
            <a:r>
              <a:rPr lang="en-US" dirty="0"/>
              <a:t>Teambuilding helps break down personal and political barriers and allows for rapport building.</a:t>
            </a:r>
          </a:p>
          <a:p>
            <a:pPr marL="457200" lvl="0" indent="-457200">
              <a:buFont typeface="Arial" pitchFamily="34" charset="0"/>
              <a:buChar char="•"/>
            </a:pPr>
            <a:r>
              <a:rPr lang="en-US" dirty="0"/>
              <a:t>The process can help level the playing field between outgoing and shy team members.</a:t>
            </a:r>
          </a:p>
          <a:p>
            <a:pPr marL="457200" indent="-457200">
              <a:buFont typeface="Arial" pitchFamily="34" charset="0"/>
              <a:buChar char="•"/>
            </a:pPr>
            <a:r>
              <a:rPr lang="en-US" dirty="0"/>
              <a:t>Participating in teambuilding can help teams overcome performance problems</a:t>
            </a:r>
          </a:p>
        </p:txBody>
      </p:sp>
      <p:pic>
        <p:nvPicPr>
          <p:cNvPr id="4" name="Picture 3" descr="C:\Users\Darren\AppData\Local\Microsoft\Windows\Temporary Internet Files\Content.IE5\ZKNEI80I\MC900297427[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404664"/>
            <a:ext cx="1005840" cy="970915"/>
          </a:xfrm>
          <a:prstGeom prst="rect">
            <a:avLst/>
          </a:prstGeom>
          <a:noFill/>
          <a:ln>
            <a:noFill/>
          </a:ln>
        </p:spPr>
      </p:pic>
    </p:spTree>
    <p:extLst>
      <p:ext uri="{BB962C8B-B14F-4D97-AF65-F5344CB8AC3E}">
        <p14:creationId xmlns:p14="http://schemas.microsoft.com/office/powerpoint/2010/main" val="3446174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a:bodyPr>
          <a:lstStyle/>
          <a:p>
            <a:r>
              <a:rPr lang="en-US" dirty="0"/>
              <a:t>Team-Building Activities That Won’t Make People Cringe</a:t>
            </a:r>
            <a:endParaRPr lang="en-US" dirty="0" smtClean="0"/>
          </a:p>
        </p:txBody>
      </p:sp>
      <p:sp>
        <p:nvSpPr>
          <p:cNvPr id="3" name="Content Placeholder 2"/>
          <p:cNvSpPr>
            <a:spLocks noGrp="1"/>
          </p:cNvSpPr>
          <p:nvPr>
            <p:ph idx="1"/>
          </p:nvPr>
        </p:nvSpPr>
        <p:spPr/>
        <p:txBody>
          <a:bodyPr rtlCol="0">
            <a:normAutofit/>
          </a:bodyPr>
          <a:lstStyle/>
          <a:p>
            <a:pPr marL="457200" indent="-457200" fontAlgn="auto">
              <a:spcAft>
                <a:spcPts val="0"/>
              </a:spcAft>
              <a:buFont typeface="Arial" pitchFamily="34" charset="0"/>
              <a:buChar char="•"/>
              <a:defRPr/>
            </a:pPr>
            <a:r>
              <a:rPr lang="en-US" dirty="0"/>
              <a:t>There are many choices of activities and techniques to foster team building.  </a:t>
            </a:r>
            <a:endParaRPr lang="en-US" dirty="0" smtClean="0"/>
          </a:p>
          <a:p>
            <a:pPr marL="457200" indent="-457200" fontAlgn="auto">
              <a:spcAft>
                <a:spcPts val="0"/>
              </a:spcAft>
              <a:buFont typeface="Arial" pitchFamily="34" charset="0"/>
              <a:buChar char="•"/>
              <a:defRPr/>
            </a:pPr>
            <a:r>
              <a:rPr lang="en-US" dirty="0" smtClean="0"/>
              <a:t>Which </a:t>
            </a:r>
            <a:r>
              <a:rPr lang="en-US" dirty="0"/>
              <a:t>you choose depends upon your assessment of the team, the skill sets of the members, the amount of available time, geographical considerations or constraints, and the team’s objectives.  </a:t>
            </a:r>
          </a:p>
          <a:p>
            <a:pPr fontAlgn="auto">
              <a:spcAft>
                <a:spcPts val="0"/>
              </a:spcAft>
              <a:buFont typeface="Arial" pitchFamily="34" charset="0"/>
              <a:buNone/>
              <a:defRPr/>
            </a:pPr>
            <a:endParaRPr lang="en-US" dirty="0" smtClean="0"/>
          </a:p>
        </p:txBody>
      </p:sp>
      <p:pic>
        <p:nvPicPr>
          <p:cNvPr id="4" name="Picture 3" descr="C:\Users\Darren\AppData\Local\Microsoft\Windows\Temporary Internet Files\Content.IE5\FZCJR17Y\MC900198147[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764704"/>
            <a:ext cx="1005840" cy="96774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Objectives</a:t>
            </a:r>
          </a:p>
        </p:txBody>
      </p:sp>
      <p:sp>
        <p:nvSpPr>
          <p:cNvPr id="3" name="Content Placeholder 2"/>
          <p:cNvSpPr>
            <a:spLocks noGrp="1"/>
          </p:cNvSpPr>
          <p:nvPr>
            <p:ph idx="1"/>
          </p:nvPr>
        </p:nvSpPr>
        <p:spPr>
          <a:xfrm>
            <a:off x="457200" y="1600200"/>
            <a:ext cx="4114800" cy="4525963"/>
          </a:xfrm>
        </p:spPr>
        <p:txBody>
          <a:bodyPr>
            <a:normAutofit/>
          </a:bodyPr>
          <a:lstStyle/>
          <a:p>
            <a:pPr marL="457200" lvl="0" indent="-457200">
              <a:buFont typeface="Arial" pitchFamily="34" charset="0"/>
              <a:buChar char="•"/>
            </a:pPr>
            <a:r>
              <a:rPr lang="en-US" dirty="0"/>
              <a:t>Describe the concept of a team, and its factors for success</a:t>
            </a:r>
          </a:p>
          <a:p>
            <a:pPr marL="457200" lvl="0" indent="-457200">
              <a:buFont typeface="Arial" pitchFamily="34" charset="0"/>
              <a:buChar char="•"/>
            </a:pPr>
            <a:r>
              <a:rPr lang="en-US" dirty="0"/>
              <a:t>Explain the four phases of the Tuckman team development model and define their characteristics</a:t>
            </a:r>
          </a:p>
          <a:p>
            <a:pPr marL="457200" lvl="0" indent="-457200">
              <a:buFont typeface="Arial" pitchFamily="34" charset="0"/>
              <a:buChar char="•"/>
            </a:pPr>
            <a:r>
              <a:rPr lang="en-US" dirty="0"/>
              <a:t>List the three types of teams</a:t>
            </a:r>
          </a:p>
          <a:p>
            <a:pPr marL="457200" lvl="0" indent="-457200">
              <a:buFont typeface="Arial" pitchFamily="34" charset="0"/>
              <a:buChar char="•"/>
            </a:pPr>
            <a:r>
              <a:rPr lang="en-US" dirty="0"/>
              <a:t>Describe actions to take as a leader – and as a follower for each of the four phases (Forming, Storming, Norming and Performing)</a:t>
            </a:r>
          </a:p>
          <a:p>
            <a:endParaRPr lang="en-US" dirty="0"/>
          </a:p>
        </p:txBody>
      </p:sp>
      <p:sp>
        <p:nvSpPr>
          <p:cNvPr id="4" name="Content Placeholder 2"/>
          <p:cNvSpPr txBox="1">
            <a:spLocks/>
          </p:cNvSpPr>
          <p:nvPr/>
        </p:nvSpPr>
        <p:spPr bwMode="auto">
          <a:xfrm>
            <a:off x="4767072" y="1556792"/>
            <a:ext cx="4114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0" indent="0" algn="l" rtl="0" fontAlgn="base">
              <a:spcBef>
                <a:spcPct val="20000"/>
              </a:spcBef>
              <a:spcAft>
                <a:spcPct val="0"/>
              </a:spcAft>
              <a:buFont typeface="Arial" charset="0"/>
              <a:buNone/>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Arial" pitchFamily="34" charset="0"/>
              <a:buChar char="•"/>
            </a:pPr>
            <a:r>
              <a:rPr lang="en-US" dirty="0" smtClean="0"/>
              <a:t>Discuss the uses,  benefits and disadvantages of various team-building activities</a:t>
            </a:r>
          </a:p>
          <a:p>
            <a:pPr marL="457200" indent="-457200">
              <a:buFont typeface="Arial" pitchFamily="34" charset="0"/>
              <a:buChar char="•"/>
            </a:pPr>
            <a:r>
              <a:rPr lang="en-US" dirty="0" smtClean="0"/>
              <a:t>Describe several team-building activities that you can use, and in what settings</a:t>
            </a:r>
          </a:p>
          <a:p>
            <a:pPr marL="457200" indent="-457200">
              <a:buFont typeface="Arial" pitchFamily="34" charset="0"/>
              <a:buChar char="•"/>
            </a:pPr>
            <a:r>
              <a:rPr lang="en-US" dirty="0" smtClean="0"/>
              <a:t>Follow strategies for setting and leading team meetings</a:t>
            </a:r>
          </a:p>
          <a:p>
            <a:pPr marL="457200" indent="-457200">
              <a:buFont typeface="Arial" pitchFamily="34" charset="0"/>
              <a:buChar char="•"/>
            </a:pPr>
            <a:r>
              <a:rPr lang="en-US" dirty="0" smtClean="0"/>
              <a:t>Detail problem-solving strategies using the Six Thinking Hats model -- and one consensus-building approach to solving team problems</a:t>
            </a:r>
          </a:p>
          <a:p>
            <a:pPr marL="457200" indent="-457200">
              <a:buFont typeface="Arial" pitchFamily="34" charset="0"/>
              <a:buChar char="•"/>
            </a:pPr>
            <a:r>
              <a:rPr lang="en-US" dirty="0" smtClean="0"/>
              <a:t>List actions to do -- and those to avoid -- when encouraging teamwork</a:t>
            </a:r>
          </a:p>
          <a:p>
            <a:endParaRPr lang="en-US" dirty="0"/>
          </a:p>
        </p:txBody>
      </p:sp>
      <p:pic>
        <p:nvPicPr>
          <p:cNvPr id="5" name="Picture 4" descr="Description: C:\Users\Kimmi\AppData\Local\Microsoft\Windows\Temporary Internet Files\Content.IE5\JVU559D0\MCj02934740000[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620688"/>
            <a:ext cx="1016000" cy="568960"/>
          </a:xfrm>
          <a:prstGeom prst="rect">
            <a:avLst/>
          </a:prstGeom>
          <a:noFill/>
          <a:ln>
            <a:noFill/>
          </a:ln>
        </p:spPr>
      </p:pic>
    </p:spTree>
    <p:extLst>
      <p:ext uri="{BB962C8B-B14F-4D97-AF65-F5344CB8AC3E}">
        <p14:creationId xmlns:p14="http://schemas.microsoft.com/office/powerpoint/2010/main" val="27277608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fontScale="90000"/>
          </a:bodyPr>
          <a:lstStyle/>
          <a:p>
            <a:r>
              <a:rPr lang="en-US" sz="3600" dirty="0"/>
              <a:t>Choosing a Location for Team-Building</a:t>
            </a:r>
            <a:endParaRPr lang="en-US" sz="3600" dirty="0" smtClean="0"/>
          </a:p>
        </p:txBody>
      </p:sp>
      <p:sp>
        <p:nvSpPr>
          <p:cNvPr id="3" name="Content Placeholder 2"/>
          <p:cNvSpPr>
            <a:spLocks noGrp="1"/>
          </p:cNvSpPr>
          <p:nvPr>
            <p:ph idx="1"/>
          </p:nvPr>
        </p:nvSpPr>
        <p:spPr>
          <a:xfrm>
            <a:off x="457200" y="1600201"/>
            <a:ext cx="8229600" cy="4637112"/>
          </a:xfrm>
        </p:spPr>
        <p:txBody>
          <a:bodyPr rtlCol="0">
            <a:normAutofit/>
          </a:bodyPr>
          <a:lstStyle/>
          <a:p>
            <a:pPr marL="457200" indent="-457200" fontAlgn="auto">
              <a:spcAft>
                <a:spcPts val="0"/>
              </a:spcAft>
              <a:buFont typeface="Arial" pitchFamily="34" charset="0"/>
              <a:buChar char="•"/>
              <a:defRPr/>
            </a:pPr>
            <a:r>
              <a:rPr lang="en-US" dirty="0"/>
              <a:t>A teambuilding session can be intense, and often involves games or other physical exercises</a:t>
            </a:r>
            <a:r>
              <a:rPr lang="en-US" dirty="0" smtClean="0"/>
              <a:t>.</a:t>
            </a:r>
          </a:p>
          <a:p>
            <a:pPr marL="457200" indent="-457200" fontAlgn="auto">
              <a:spcAft>
                <a:spcPts val="0"/>
              </a:spcAft>
              <a:buFont typeface="Arial" pitchFamily="34" charset="0"/>
              <a:buChar char="•"/>
              <a:defRPr/>
            </a:pPr>
            <a:r>
              <a:rPr lang="en-US" dirty="0" smtClean="0"/>
              <a:t>It's </a:t>
            </a:r>
            <a:r>
              <a:rPr lang="en-US" dirty="0"/>
              <a:t>important, therefore to select the location carefully to promote the best possible learning outcome.  </a:t>
            </a:r>
            <a:endParaRPr lang="en-US" dirty="0" smtClean="0"/>
          </a:p>
          <a:p>
            <a:pPr marL="457200" indent="-457200" fontAlgn="auto">
              <a:spcAft>
                <a:spcPts val="0"/>
              </a:spcAft>
              <a:buFont typeface="Arial" pitchFamily="34" charset="0"/>
              <a:buChar char="•"/>
              <a:defRPr/>
            </a:pPr>
            <a:r>
              <a:rPr lang="en-US" dirty="0" smtClean="0"/>
              <a:t>Regardless </a:t>
            </a:r>
            <a:r>
              <a:rPr lang="en-US" dirty="0"/>
              <a:t>of whether you hold your teambuilding session on or off site, there are some important considerations to explore.</a:t>
            </a:r>
          </a:p>
          <a:p>
            <a:pPr fontAlgn="auto">
              <a:spcAft>
                <a:spcPts val="0"/>
              </a:spcAft>
              <a:buFont typeface="Arial" pitchFamily="34" charset="0"/>
              <a:buNone/>
              <a:defRPr/>
            </a:pPr>
            <a:endParaRPr lang="en-US" dirty="0" smtClean="0"/>
          </a:p>
        </p:txBody>
      </p:sp>
      <p:pic>
        <p:nvPicPr>
          <p:cNvPr id="4" name="Picture 3" descr="C:\Users\Darren\AppData\Local\Microsoft\Windows\Temporary Internet Files\Content.IE5\EOAYJ771\MC900383492[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332656"/>
            <a:ext cx="914400" cy="938530"/>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3000" smtClean="0"/>
              <a:t>Module </a:t>
            </a:r>
            <a:r>
              <a:rPr lang="en-US" sz="3200" smtClean="0"/>
              <a:t>Nine: Making the Most of Team Meetings</a:t>
            </a:r>
            <a:endParaRPr lang="en-CA" sz="3000" smtClean="0"/>
          </a:p>
        </p:txBody>
      </p:sp>
      <p:sp>
        <p:nvSpPr>
          <p:cNvPr id="3" name="Content Placeholder 2"/>
          <p:cNvSpPr>
            <a:spLocks noGrp="1"/>
          </p:cNvSpPr>
          <p:nvPr>
            <p:ph idx="1"/>
          </p:nvPr>
        </p:nvSpPr>
        <p:spPr>
          <a:xfrm>
            <a:off x="457200" y="1903413"/>
            <a:ext cx="6400800" cy="4525962"/>
          </a:xfrm>
        </p:spPr>
        <p:txBody>
          <a:bodyPr rtlCol="0">
            <a:normAutofit/>
          </a:bodyPr>
          <a:lstStyle/>
          <a:p>
            <a:r>
              <a:rPr lang="en-US" sz="2400" dirty="0"/>
              <a:t>They are extremely important in team building and facilitation.  It is very important that they are well structured and have a set purpose and time. When a meeting is run well it is a fantastic tool as it provides a forum where a lot of information can be given to a lot of people in a short amount of time. Issues can be addressed and action plans set into play.</a:t>
            </a:r>
          </a:p>
        </p:txBody>
      </p:sp>
      <p:sp>
        <p:nvSpPr>
          <p:cNvPr id="4" name="Text Placeholder 3"/>
          <p:cNvSpPr>
            <a:spLocks noGrp="1"/>
          </p:cNvSpPr>
          <p:nvPr>
            <p:ph type="body" sz="quarter" idx="10"/>
          </p:nvPr>
        </p:nvSpPr>
        <p:spPr>
          <a:xfrm>
            <a:off x="7365415" y="1556792"/>
            <a:ext cx="1752600" cy="2976563"/>
          </a:xfrm>
        </p:spPr>
        <p:txBody>
          <a:bodyPr rtlCol="0">
            <a:normAutofit lnSpcReduction="10000"/>
          </a:bodyPr>
          <a:lstStyle/>
          <a:p>
            <a:pPr fontAlgn="auto">
              <a:spcAft>
                <a:spcPts val="0"/>
              </a:spcAft>
              <a:buFont typeface="Arial" pitchFamily="34" charset="0"/>
              <a:buNone/>
              <a:defRPr/>
            </a:pPr>
            <a:r>
              <a:rPr lang="en-US" dirty="0" smtClean="0"/>
              <a:t>These meetings all have excited great attention, and have been of an exceedingly interesting character.</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smtClean="0"/>
              <a:t>Lewis Tappan</a:t>
            </a:r>
            <a:endParaRPr lang="en-CA" dirty="0" smtClean="0"/>
          </a:p>
          <a:p>
            <a:pPr fontAlgn="auto">
              <a:spcAft>
                <a:spcPts val="0"/>
              </a:spcAft>
              <a:buFont typeface="Arial" pitchFamily="34" charset="0"/>
              <a:buNone/>
              <a:defRPr/>
            </a:pPr>
            <a:endParaRPr lang="en-CA"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the Time and the Place</a:t>
            </a:r>
          </a:p>
        </p:txBody>
      </p:sp>
      <p:sp>
        <p:nvSpPr>
          <p:cNvPr id="3" name="Content Placeholder 2"/>
          <p:cNvSpPr>
            <a:spLocks noGrp="1"/>
          </p:cNvSpPr>
          <p:nvPr>
            <p:ph idx="1"/>
          </p:nvPr>
        </p:nvSpPr>
        <p:spPr/>
        <p:txBody>
          <a:bodyPr>
            <a:normAutofit/>
          </a:bodyPr>
          <a:lstStyle/>
          <a:p>
            <a:pPr marL="457200" lvl="0" indent="-457200">
              <a:buFont typeface="Arial" pitchFamily="34" charset="0"/>
              <a:buChar char="•"/>
            </a:pPr>
            <a:r>
              <a:rPr lang="en-US" dirty="0"/>
              <a:t>Is the location convenient for participants?</a:t>
            </a:r>
          </a:p>
          <a:p>
            <a:pPr marL="457200" lvl="0" indent="-457200">
              <a:buFont typeface="Arial" pitchFamily="34" charset="0"/>
              <a:buChar char="•"/>
            </a:pPr>
            <a:r>
              <a:rPr lang="en-US" dirty="0"/>
              <a:t>Quiet.  Is the meeting going to be held in an open environment?  Near the plant?</a:t>
            </a:r>
          </a:p>
          <a:p>
            <a:pPr marL="457200" lvl="0" indent="-457200">
              <a:buFont typeface="Arial" pitchFamily="34" charset="0"/>
              <a:buChar char="•"/>
            </a:pPr>
            <a:r>
              <a:rPr lang="en-US" dirty="0"/>
              <a:t>Is this an e-team meeting?  Or a meeting with members in remote locations or different time zones?</a:t>
            </a:r>
          </a:p>
          <a:p>
            <a:pPr marL="457200" lvl="0" indent="-457200">
              <a:buFont typeface="Arial" pitchFamily="34" charset="0"/>
              <a:buChar char="•"/>
            </a:pPr>
            <a:r>
              <a:rPr lang="en-US" dirty="0"/>
              <a:t>What time of day is best?</a:t>
            </a:r>
          </a:p>
          <a:p>
            <a:pPr marL="457200" lvl="0" indent="-457200">
              <a:buFont typeface="Arial" pitchFamily="34" charset="0"/>
              <a:buChar char="•"/>
            </a:pPr>
            <a:r>
              <a:rPr lang="en-US" dirty="0"/>
              <a:t>Are there time zone considerations for e-teams or remote participants?</a:t>
            </a:r>
          </a:p>
          <a:p>
            <a:pPr marL="457200" lvl="0" indent="-457200">
              <a:buFont typeface="Arial" pitchFamily="34" charset="0"/>
              <a:buChar char="•"/>
            </a:pPr>
            <a:r>
              <a:rPr lang="en-US" dirty="0"/>
              <a:t>For what other interruptions and distractions can you anticipate and plan?</a:t>
            </a:r>
          </a:p>
          <a:p>
            <a:endParaRPr lang="en-US" dirty="0"/>
          </a:p>
        </p:txBody>
      </p:sp>
      <p:pic>
        <p:nvPicPr>
          <p:cNvPr id="4" name="Picture 3" descr="C:\Users\Darren\AppData\Local\Microsoft\Windows\Temporary Internet Files\Content.IE5\1JXY5E11\MC900232779[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88640"/>
            <a:ext cx="1005840" cy="1001395"/>
          </a:xfrm>
          <a:prstGeom prst="rect">
            <a:avLst/>
          </a:prstGeom>
          <a:noFill/>
          <a:ln>
            <a:noFill/>
          </a:ln>
        </p:spPr>
      </p:pic>
    </p:spTree>
    <p:extLst>
      <p:ext uri="{BB962C8B-B14F-4D97-AF65-F5344CB8AC3E}">
        <p14:creationId xmlns:p14="http://schemas.microsoft.com/office/powerpoint/2010/main" val="1877225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Trying the 50-Minute Meeting</a:t>
            </a:r>
          </a:p>
        </p:txBody>
      </p:sp>
      <p:sp>
        <p:nvSpPr>
          <p:cNvPr id="3" name="Content Placeholder 2"/>
          <p:cNvSpPr>
            <a:spLocks noGrp="1"/>
          </p:cNvSpPr>
          <p:nvPr>
            <p:ph idx="1"/>
          </p:nvPr>
        </p:nvSpPr>
        <p:spPr/>
        <p:txBody>
          <a:bodyPr/>
          <a:lstStyle/>
          <a:p>
            <a:r>
              <a:rPr lang="en-US" dirty="0"/>
              <a:t>50-minute meetings also help manage:</a:t>
            </a:r>
          </a:p>
          <a:p>
            <a:pPr marL="457200" lvl="0" indent="-457200">
              <a:buFont typeface="Arial" pitchFamily="34" charset="0"/>
              <a:buChar char="•"/>
            </a:pPr>
            <a:r>
              <a:rPr lang="en-US" dirty="0"/>
              <a:t>Overload of information that the mind can absorb at one time</a:t>
            </a:r>
          </a:p>
          <a:p>
            <a:pPr marL="457200" lvl="0" indent="-457200">
              <a:buFont typeface="Arial" pitchFamily="34" charset="0"/>
              <a:buChar char="•"/>
            </a:pPr>
            <a:r>
              <a:rPr lang="en-US" dirty="0"/>
              <a:t>Wandering attention spans</a:t>
            </a:r>
          </a:p>
          <a:p>
            <a:pPr marL="457200" lvl="0" indent="-457200">
              <a:buFont typeface="Arial" pitchFamily="34" charset="0"/>
              <a:buChar char="•"/>
            </a:pPr>
            <a:r>
              <a:rPr lang="en-US" dirty="0"/>
              <a:t>Potential health problems from sitting too long</a:t>
            </a:r>
          </a:p>
        </p:txBody>
      </p:sp>
      <p:pic>
        <p:nvPicPr>
          <p:cNvPr id="4" name="Picture 3" descr="C:\Users\Darren\AppData\Local\Microsoft\Windows\Temporary Internet Files\Content.IE5\EOAYJ771\MC900157093[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336" y="404664"/>
            <a:ext cx="1097280" cy="951230"/>
          </a:xfrm>
          <a:prstGeom prst="rect">
            <a:avLst/>
          </a:prstGeom>
          <a:noFill/>
          <a:ln>
            <a:noFill/>
          </a:ln>
        </p:spPr>
      </p:pic>
    </p:spTree>
    <p:extLst>
      <p:ext uri="{BB962C8B-B14F-4D97-AF65-F5344CB8AC3E}">
        <p14:creationId xmlns:p14="http://schemas.microsoft.com/office/powerpoint/2010/main" val="31958798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Celebrations of All Sizes</a:t>
            </a: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The team just finished a ten-month project to implement SAP in a small manufacturing company. The project delivered on time, and under budget.  </a:t>
            </a:r>
            <a:endParaRPr lang="en-US" dirty="0" smtClean="0"/>
          </a:p>
          <a:p>
            <a:pPr marL="457200" indent="-457200">
              <a:buFont typeface="Arial" pitchFamily="34" charset="0"/>
              <a:buChar char="•"/>
            </a:pPr>
            <a:r>
              <a:rPr lang="en-US" dirty="0" smtClean="0"/>
              <a:t>It’s </a:t>
            </a:r>
            <a:r>
              <a:rPr lang="en-US" dirty="0"/>
              <a:t>time to celebrate! Celebrations can take many forms.  A checklist of elements to consider can help you decide how best to say thanks. </a:t>
            </a:r>
          </a:p>
          <a:p>
            <a:endParaRPr lang="en-US" dirty="0"/>
          </a:p>
        </p:txBody>
      </p:sp>
      <p:pic>
        <p:nvPicPr>
          <p:cNvPr id="4" name="Picture 3" descr="C:\Users\Darren\AppData\Local\Microsoft\Windows\Temporary Internet Files\Content.IE5\39XQYYJK\MC900437000[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60648"/>
            <a:ext cx="1005840" cy="951865"/>
          </a:xfrm>
          <a:prstGeom prst="rect">
            <a:avLst/>
          </a:prstGeom>
          <a:noFill/>
          <a:ln>
            <a:noFill/>
          </a:ln>
        </p:spPr>
      </p:pic>
    </p:spTree>
    <p:extLst>
      <p:ext uri="{BB962C8B-B14F-4D97-AF65-F5344CB8AC3E}">
        <p14:creationId xmlns:p14="http://schemas.microsoft.com/office/powerpoint/2010/main" val="53430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000" smtClean="0"/>
              <a:t>Module Ten: </a:t>
            </a:r>
            <a:r>
              <a:rPr lang="en-US" sz="3200" smtClean="0"/>
              <a:t>Solving Problems as a Team</a:t>
            </a:r>
            <a:endParaRPr lang="en-CA" sz="3000" smtClean="0"/>
          </a:p>
        </p:txBody>
      </p:sp>
      <p:sp>
        <p:nvSpPr>
          <p:cNvPr id="21507" name="Content Placeholder 2"/>
          <p:cNvSpPr>
            <a:spLocks noGrp="1"/>
          </p:cNvSpPr>
          <p:nvPr>
            <p:ph idx="1"/>
          </p:nvPr>
        </p:nvSpPr>
        <p:spPr>
          <a:xfrm>
            <a:off x="457200" y="1903413"/>
            <a:ext cx="6400800" cy="4525962"/>
          </a:xfrm>
        </p:spPr>
        <p:txBody>
          <a:bodyPr/>
          <a:lstStyle/>
          <a:p>
            <a:pPr>
              <a:buFont typeface="Arial" charset="0"/>
              <a:buNone/>
            </a:pPr>
            <a:endParaRPr lang="en-CA" sz="4000" smtClean="0"/>
          </a:p>
          <a:p>
            <a:pPr>
              <a:buFont typeface="Arial" charset="0"/>
              <a:buNone/>
            </a:pPr>
            <a:endParaRPr lang="en-US" sz="3800" smtClean="0"/>
          </a:p>
        </p:txBody>
      </p:sp>
      <p:sp>
        <p:nvSpPr>
          <p:cNvPr id="4" name="Text Placeholder 3"/>
          <p:cNvSpPr>
            <a:spLocks noGrp="1"/>
          </p:cNvSpPr>
          <p:nvPr>
            <p:ph type="body" sz="quarter" idx="10"/>
          </p:nvPr>
        </p:nvSpPr>
        <p:spPr>
          <a:xfrm>
            <a:off x="7391400" y="381000"/>
            <a:ext cx="1752600" cy="2976563"/>
          </a:xfrm>
        </p:spPr>
        <p:txBody>
          <a:bodyPr rtlCol="0">
            <a:normAutofit/>
          </a:bodyPr>
          <a:lstStyle/>
          <a:p>
            <a:pPr fontAlgn="auto">
              <a:spcAft>
                <a:spcPts val="0"/>
              </a:spcAft>
              <a:buFont typeface="Arial" pitchFamily="34" charset="0"/>
              <a:buNone/>
              <a:defRPr/>
            </a:pPr>
            <a:r>
              <a:rPr lang="en-US" dirty="0" smtClean="0"/>
              <a:t>Any time you think the problem is out there, that very thought is the problem.</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smtClean="0"/>
              <a:t>Stephen R. Covey</a:t>
            </a:r>
            <a:endParaRPr lang="en-CA" dirty="0" smtClean="0"/>
          </a:p>
          <a:p>
            <a:pPr fontAlgn="auto">
              <a:spcAft>
                <a:spcPts val="0"/>
              </a:spcAft>
              <a:buFont typeface="Arial" pitchFamily="34" charset="0"/>
              <a:buNone/>
              <a:defRPr/>
            </a:pPr>
            <a:endParaRPr lang="en-CA" dirty="0" smtClean="0"/>
          </a:p>
          <a:p>
            <a:pPr fontAlgn="auto">
              <a:spcAft>
                <a:spcPts val="0"/>
              </a:spcAft>
              <a:buFont typeface="Arial" pitchFamily="34" charset="0"/>
              <a:buNone/>
              <a:defRPr/>
            </a:pPr>
            <a:endParaRPr lang="en-US" dirty="0" smtClean="0"/>
          </a:p>
        </p:txBody>
      </p:sp>
      <p:sp>
        <p:nvSpPr>
          <p:cNvPr id="10" name="Content Placeholder 2"/>
          <p:cNvSpPr txBox="1">
            <a:spLocks/>
          </p:cNvSpPr>
          <p:nvPr/>
        </p:nvSpPr>
        <p:spPr bwMode="auto">
          <a:xfrm>
            <a:off x="609600" y="1700808"/>
            <a:ext cx="6400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l" rtl="0" fontAlgn="base">
              <a:spcBef>
                <a:spcPct val="20000"/>
              </a:spcBef>
              <a:spcAft>
                <a:spcPct val="0"/>
              </a:spcAft>
              <a:buFont typeface="Arial" charset="0"/>
              <a:buNone/>
              <a:defRPr sz="3200" kern="1200" baseline="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t>One of the most common objectives of a team is to solve a certain problem. It is usually why a team is created. Team members bring a diverse set of skills to the team and this provides a great scenario and the best chance in finding a solution. Because the team is comprised of individuals that bring a unique skill set, it provides the team with a “the whole is greater than its parts” setup which is a valuable tool.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600" smtClean="0"/>
              <a:t>The Six Thinking Hats</a:t>
            </a:r>
          </a:p>
        </p:txBody>
      </p:sp>
      <p:sp>
        <p:nvSpPr>
          <p:cNvPr id="22531" name="Content Placeholder 2"/>
          <p:cNvSpPr>
            <a:spLocks noGrp="1"/>
          </p:cNvSpPr>
          <p:nvPr>
            <p:ph idx="1"/>
          </p:nvPr>
        </p:nvSpPr>
        <p:spPr>
          <a:xfrm>
            <a:off x="457200" y="1600200"/>
            <a:ext cx="8229600" cy="4900613"/>
          </a:xfrm>
        </p:spPr>
        <p:txBody>
          <a:bodyPr/>
          <a:lstStyle/>
          <a:p>
            <a:pPr marL="457200" indent="-457200">
              <a:buFont typeface="Arial" pitchFamily="34" charset="0"/>
              <a:buChar char="•"/>
            </a:pPr>
            <a:r>
              <a:rPr lang="en-US" dirty="0" smtClean="0"/>
              <a:t>White Hat:  Neutrality</a:t>
            </a:r>
            <a:endParaRPr lang="en-CA" dirty="0" smtClean="0"/>
          </a:p>
          <a:p>
            <a:pPr marL="457200" indent="-457200">
              <a:buFont typeface="Arial" pitchFamily="34" charset="0"/>
              <a:buChar char="•"/>
            </a:pPr>
            <a:r>
              <a:rPr lang="en-US" dirty="0" smtClean="0"/>
              <a:t>Red Hat:  Feeling</a:t>
            </a:r>
            <a:endParaRPr lang="en-CA" dirty="0" smtClean="0"/>
          </a:p>
          <a:p>
            <a:pPr marL="457200" indent="-457200">
              <a:buFont typeface="Arial" pitchFamily="34" charset="0"/>
              <a:buChar char="•"/>
            </a:pPr>
            <a:r>
              <a:rPr lang="en-US" dirty="0" smtClean="0"/>
              <a:t>Black Hat:  Negative Judgment</a:t>
            </a:r>
            <a:endParaRPr lang="en-CA" dirty="0" smtClean="0"/>
          </a:p>
          <a:p>
            <a:pPr marL="457200" indent="-457200">
              <a:buFont typeface="Arial" pitchFamily="34" charset="0"/>
              <a:buChar char="•"/>
            </a:pPr>
            <a:r>
              <a:rPr lang="en-US" dirty="0" smtClean="0"/>
              <a:t>Yellow hat – Positive Judgment</a:t>
            </a:r>
            <a:endParaRPr lang="en-CA" dirty="0" smtClean="0"/>
          </a:p>
          <a:p>
            <a:pPr marL="457200" indent="-457200">
              <a:buFont typeface="Arial" pitchFamily="34" charset="0"/>
              <a:buChar char="•"/>
            </a:pPr>
            <a:r>
              <a:rPr lang="en-US" dirty="0" smtClean="0"/>
              <a:t>Green Hat:  Creative Thinking</a:t>
            </a:r>
          </a:p>
          <a:p>
            <a:pPr marL="457200" indent="-457200">
              <a:buFont typeface="Arial" pitchFamily="34" charset="0"/>
              <a:buChar char="•"/>
            </a:pPr>
            <a:r>
              <a:rPr lang="en-US" dirty="0" smtClean="0"/>
              <a:t>Blue Hat: The Big Picture</a:t>
            </a:r>
            <a:endParaRPr lang="en-CA" dirty="0" smtClean="0"/>
          </a:p>
        </p:txBody>
      </p:sp>
      <p:pic>
        <p:nvPicPr>
          <p:cNvPr id="4" name="Picture 3" descr="C:\Users\Darren\AppData\Local\Microsoft\Windows\Temporary Internet Files\Content.IE5\1JXY5E11\MC900014214[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260648"/>
            <a:ext cx="914400" cy="914400"/>
          </a:xfrm>
          <a:prstGeom prst="rect">
            <a:avLst/>
          </a:prstGeom>
          <a:noFill/>
          <a:ln>
            <a:noFill/>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Encouraging Brainstorming</a:t>
            </a:r>
          </a:p>
        </p:txBody>
      </p:sp>
      <p:sp>
        <p:nvSpPr>
          <p:cNvPr id="3" name="Content Placeholder 2"/>
          <p:cNvSpPr>
            <a:spLocks noGrp="1"/>
          </p:cNvSpPr>
          <p:nvPr>
            <p:ph idx="1"/>
          </p:nvPr>
        </p:nvSpPr>
        <p:spPr/>
        <p:txBody>
          <a:bodyPr/>
          <a:lstStyle/>
          <a:p>
            <a:r>
              <a:rPr lang="en-US" dirty="0"/>
              <a:t>Brainstorms are a simple and effective method for generating ideas and suggestions.  They allow group members to use each other as creative resources and are effective when a subject is being introduced. The goal is to rapidly generate a large quantity of ideas. Subsequent sorting and prioritizing of the ideas is usually needed to refine the results.</a:t>
            </a:r>
          </a:p>
        </p:txBody>
      </p:sp>
      <p:pic>
        <p:nvPicPr>
          <p:cNvPr id="4" name="Picture 3" descr="C:\Users\Darren\AppData\Local\Microsoft\Windows\Temporary Internet Files\Content.IE5\ZKNEI80I\MC900234543[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260648"/>
            <a:ext cx="1005840" cy="1005840"/>
          </a:xfrm>
          <a:prstGeom prst="rect">
            <a:avLst/>
          </a:prstGeom>
          <a:noFill/>
          <a:ln>
            <a:noFill/>
          </a:ln>
        </p:spPr>
      </p:pic>
    </p:spTree>
    <p:extLst>
      <p:ext uri="{BB962C8B-B14F-4D97-AF65-F5344CB8AC3E}">
        <p14:creationId xmlns:p14="http://schemas.microsoft.com/office/powerpoint/2010/main" val="37350715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Consensus</a:t>
            </a:r>
          </a:p>
        </p:txBody>
      </p:sp>
      <p:sp>
        <p:nvSpPr>
          <p:cNvPr id="3" name="Content Placeholder 2"/>
          <p:cNvSpPr>
            <a:spLocks noGrp="1"/>
          </p:cNvSpPr>
          <p:nvPr>
            <p:ph idx="1"/>
          </p:nvPr>
        </p:nvSpPr>
        <p:spPr/>
        <p:txBody>
          <a:bodyPr/>
          <a:lstStyle/>
          <a:p>
            <a:pPr marL="514350" lvl="0" indent="-514350">
              <a:buFont typeface="+mj-lt"/>
              <a:buAutoNum type="arabicPeriod"/>
            </a:pPr>
            <a:r>
              <a:rPr lang="en-US" dirty="0"/>
              <a:t>Identify the problem or goal.</a:t>
            </a:r>
          </a:p>
          <a:p>
            <a:pPr marL="514350" lvl="0" indent="-514350">
              <a:buFont typeface="+mj-lt"/>
              <a:buAutoNum type="arabicPeriod"/>
            </a:pPr>
            <a:r>
              <a:rPr lang="en-US" dirty="0"/>
              <a:t>Generate alternative solutions.</a:t>
            </a:r>
          </a:p>
          <a:p>
            <a:pPr marL="514350" lvl="0" indent="-514350">
              <a:buFont typeface="+mj-lt"/>
              <a:buAutoNum type="arabicPeriod"/>
            </a:pPr>
            <a:r>
              <a:rPr lang="en-US" dirty="0"/>
              <a:t>Establish objective criteria.</a:t>
            </a:r>
          </a:p>
          <a:p>
            <a:pPr marL="514350" lvl="0" indent="-514350">
              <a:buFont typeface="+mj-lt"/>
              <a:buAutoNum type="arabicPeriod"/>
            </a:pPr>
            <a:r>
              <a:rPr lang="en-US" dirty="0"/>
              <a:t>Decide on a solution that best fits the criteria.</a:t>
            </a:r>
          </a:p>
          <a:p>
            <a:pPr marL="514350" lvl="0" indent="-514350">
              <a:buFont typeface="+mj-lt"/>
              <a:buAutoNum type="arabicPeriod"/>
            </a:pPr>
            <a:r>
              <a:rPr lang="en-US" dirty="0"/>
              <a:t>Proceed with the solution.</a:t>
            </a:r>
          </a:p>
          <a:p>
            <a:pPr marL="514350" lvl="0" indent="-514350">
              <a:buFont typeface="+mj-lt"/>
              <a:buAutoNum type="arabicPeriod"/>
            </a:pPr>
            <a:r>
              <a:rPr lang="en-US" dirty="0"/>
              <a:t>Evaluate the solution.</a:t>
            </a:r>
          </a:p>
        </p:txBody>
      </p:sp>
      <p:pic>
        <p:nvPicPr>
          <p:cNvPr id="4" name="Picture 3" descr="C:\Users\Darren\AppData\Local\Microsoft\Windows\Temporary Internet Files\Content.IE5\EOAYJ771\MC900363638[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548680"/>
            <a:ext cx="1005840" cy="979805"/>
          </a:xfrm>
          <a:prstGeom prst="rect">
            <a:avLst/>
          </a:prstGeom>
          <a:noFill/>
          <a:ln>
            <a:noFill/>
          </a:ln>
        </p:spPr>
      </p:pic>
    </p:spTree>
    <p:extLst>
      <p:ext uri="{BB962C8B-B14F-4D97-AF65-F5344CB8AC3E}">
        <p14:creationId xmlns:p14="http://schemas.microsoft.com/office/powerpoint/2010/main" val="646284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000" smtClean="0"/>
              <a:t>Module </a:t>
            </a:r>
            <a:r>
              <a:rPr lang="en-US" sz="3200" smtClean="0"/>
              <a:t>Eleven: Encouraging Teamwork</a:t>
            </a:r>
            <a:endParaRPr lang="en-CA" sz="3000" smtClean="0"/>
          </a:p>
        </p:txBody>
      </p:sp>
      <p:sp>
        <p:nvSpPr>
          <p:cNvPr id="23555" name="Content Placeholder 2"/>
          <p:cNvSpPr>
            <a:spLocks noGrp="1"/>
          </p:cNvSpPr>
          <p:nvPr>
            <p:ph idx="1"/>
          </p:nvPr>
        </p:nvSpPr>
        <p:spPr>
          <a:xfrm>
            <a:off x="457200" y="1903413"/>
            <a:ext cx="6400800" cy="4525962"/>
          </a:xfrm>
        </p:spPr>
        <p:txBody>
          <a:bodyPr/>
          <a:lstStyle/>
          <a:p>
            <a:pPr>
              <a:buFont typeface="Arial" charset="0"/>
              <a:buNone/>
            </a:pPr>
            <a:endParaRPr lang="en-CA" sz="4000" smtClean="0"/>
          </a:p>
          <a:p>
            <a:pPr>
              <a:buFont typeface="Arial" charset="0"/>
              <a:buNone/>
            </a:pPr>
            <a:endParaRPr lang="en-US" sz="3800" smtClean="0"/>
          </a:p>
        </p:txBody>
      </p:sp>
      <p:sp>
        <p:nvSpPr>
          <p:cNvPr id="4" name="Text Placeholder 3"/>
          <p:cNvSpPr>
            <a:spLocks noGrp="1"/>
          </p:cNvSpPr>
          <p:nvPr>
            <p:ph type="body" sz="quarter" idx="10"/>
          </p:nvPr>
        </p:nvSpPr>
        <p:spPr>
          <a:xfrm>
            <a:off x="7391400" y="1700808"/>
            <a:ext cx="1752600" cy="2976563"/>
          </a:xfrm>
        </p:spPr>
        <p:txBody>
          <a:bodyPr rtlCol="0">
            <a:normAutofit fontScale="92500" lnSpcReduction="20000"/>
          </a:bodyPr>
          <a:lstStyle/>
          <a:p>
            <a:pPr fontAlgn="auto">
              <a:spcAft>
                <a:spcPts val="0"/>
              </a:spcAft>
              <a:buFont typeface="Arial" pitchFamily="34" charset="0"/>
              <a:buNone/>
              <a:defRPr/>
            </a:pPr>
            <a:r>
              <a:rPr lang="en-US" dirty="0" smtClean="0"/>
              <a:t>In order to have a winner, the team must have a feeling of unity; every player must put the team first-ahead of personal glory.</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smtClean="0"/>
              <a:t>Paul Bear Bryant</a:t>
            </a:r>
            <a:endParaRPr lang="en-CA" dirty="0" smtClean="0"/>
          </a:p>
          <a:p>
            <a:pPr fontAlgn="auto">
              <a:spcAft>
                <a:spcPts val="0"/>
              </a:spcAft>
              <a:buFont typeface="Arial" pitchFamily="34" charset="0"/>
              <a:buNone/>
              <a:defRPr/>
            </a:pPr>
            <a:endParaRPr lang="en-CA" dirty="0" smtClean="0"/>
          </a:p>
          <a:p>
            <a:pPr fontAlgn="auto">
              <a:spcAft>
                <a:spcPts val="0"/>
              </a:spcAft>
              <a:buFont typeface="Arial" pitchFamily="34" charset="0"/>
              <a:buNone/>
              <a:defRPr/>
            </a:pPr>
            <a:endParaRPr lang="en-US" dirty="0" smtClean="0"/>
          </a:p>
        </p:txBody>
      </p:sp>
      <p:sp>
        <p:nvSpPr>
          <p:cNvPr id="23557" name="TextBox 4"/>
          <p:cNvSpPr txBox="1">
            <a:spLocks noChangeArrowheads="1"/>
          </p:cNvSpPr>
          <p:nvPr/>
        </p:nvSpPr>
        <p:spPr bwMode="auto">
          <a:xfrm>
            <a:off x="571500" y="1988840"/>
            <a:ext cx="6715125"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20000"/>
              </a:spcBef>
            </a:pPr>
            <a:r>
              <a:rPr lang="en-US" sz="3200" dirty="0">
                <a:latin typeface="+mn-lt"/>
                <a:cs typeface="+mn-cs"/>
              </a:rPr>
              <a:t>For every team member that believes and works for the team the chances of success go up exponentially. That is the reason why it is so important in teamwork and team building, as it provides the greats chance of success. </a:t>
            </a:r>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64704"/>
            <a:ext cx="6400800" cy="1143000"/>
          </a:xfrm>
        </p:spPr>
        <p:txBody>
          <a:bodyPr rtlCol="0">
            <a:normAutofit fontScale="90000"/>
          </a:bodyPr>
          <a:lstStyle/>
          <a:p>
            <a:pPr fontAlgn="auto">
              <a:spcAft>
                <a:spcPts val="0"/>
              </a:spcAft>
              <a:defRPr/>
            </a:pPr>
            <a:r>
              <a:rPr lang="en-CA" dirty="0" smtClean="0"/>
              <a:t/>
            </a:r>
            <a:br>
              <a:rPr lang="en-CA" dirty="0" smtClean="0"/>
            </a:br>
            <a:r>
              <a:rPr lang="en-CA" dirty="0" smtClean="0"/>
              <a:t/>
            </a:r>
            <a:br>
              <a:rPr lang="en-CA" dirty="0" smtClean="0"/>
            </a:br>
            <a:r>
              <a:rPr lang="en-US" dirty="0" smtClean="0"/>
              <a:t>Module Two: Defining Success</a:t>
            </a:r>
            <a:r>
              <a:rPr lang="en-CA" dirty="0" smtClean="0"/>
              <a:t/>
            </a:r>
            <a:br>
              <a:rPr lang="en-CA" dirty="0" smtClean="0"/>
            </a:br>
            <a:r>
              <a:rPr lang="en-CA" dirty="0" smtClean="0"/>
              <a:t/>
            </a:r>
            <a:br>
              <a:rPr lang="en-CA" dirty="0" smtClean="0"/>
            </a:br>
            <a:endParaRPr lang="en-CA" dirty="0"/>
          </a:p>
        </p:txBody>
      </p:sp>
      <p:sp>
        <p:nvSpPr>
          <p:cNvPr id="3" name="Content Placeholder 2"/>
          <p:cNvSpPr>
            <a:spLocks noGrp="1"/>
          </p:cNvSpPr>
          <p:nvPr>
            <p:ph idx="1"/>
          </p:nvPr>
        </p:nvSpPr>
        <p:spPr>
          <a:xfrm>
            <a:off x="457200" y="1903413"/>
            <a:ext cx="6400800" cy="4525962"/>
          </a:xfrm>
        </p:spPr>
        <p:txBody>
          <a:bodyPr rtlCol="0">
            <a:normAutofit/>
          </a:bodyPr>
          <a:lstStyle/>
          <a:p>
            <a:r>
              <a:rPr lang="en-US" dirty="0"/>
              <a:t>Success is determined by a wide range of factors. When we are given a project or an assignment we are also usually given a metric to which we can gauge the success of it. Having a strong team will benefit any organization and will lead to more successes than not. </a:t>
            </a:r>
          </a:p>
          <a:p>
            <a:pPr fontAlgn="auto">
              <a:spcAft>
                <a:spcPts val="0"/>
              </a:spcAft>
              <a:buFont typeface="Arial" pitchFamily="34" charset="0"/>
              <a:buNone/>
              <a:defRPr/>
            </a:pPr>
            <a:endParaRPr lang="en-CA" b="1" dirty="0" smtClean="0"/>
          </a:p>
          <a:p>
            <a:pPr fontAlgn="auto">
              <a:spcAft>
                <a:spcPts val="0"/>
              </a:spcAft>
              <a:buFont typeface="Arial" pitchFamily="34" charset="0"/>
              <a:buChar char="•"/>
              <a:defRPr/>
            </a:pPr>
            <a:endParaRPr lang="en-US" dirty="0"/>
          </a:p>
        </p:txBody>
      </p:sp>
      <p:sp>
        <p:nvSpPr>
          <p:cNvPr id="4" name="Text Placeholder 3"/>
          <p:cNvSpPr>
            <a:spLocks noGrp="1"/>
          </p:cNvSpPr>
          <p:nvPr>
            <p:ph type="body" sz="quarter" idx="10"/>
          </p:nvPr>
        </p:nvSpPr>
        <p:spPr>
          <a:xfrm>
            <a:off x="7391400" y="2132856"/>
            <a:ext cx="1752600" cy="2590800"/>
          </a:xfrm>
        </p:spPr>
        <p:txBody>
          <a:bodyPr rtlCol="0">
            <a:normAutofit/>
          </a:bodyPr>
          <a:lstStyle/>
          <a:p>
            <a:pPr fontAlgn="auto">
              <a:spcAft>
                <a:spcPts val="0"/>
              </a:spcAft>
              <a:buFont typeface="Arial" pitchFamily="34" charset="0"/>
              <a:buNone/>
              <a:defRPr/>
            </a:pPr>
            <a:r>
              <a:rPr lang="en-US" dirty="0" smtClean="0">
                <a:latin typeface="Arial" pitchFamily="34" charset="0"/>
                <a:cs typeface="Arial" pitchFamily="34" charset="0"/>
              </a:rPr>
              <a:t>The ratio of </a:t>
            </a:r>
            <a:r>
              <a:rPr lang="en-US" dirty="0" err="1" smtClean="0">
                <a:latin typeface="Arial" pitchFamily="34" charset="0"/>
                <a:cs typeface="Arial" pitchFamily="34" charset="0"/>
              </a:rPr>
              <a:t>We's</a:t>
            </a:r>
            <a:r>
              <a:rPr lang="en-US" dirty="0" smtClean="0">
                <a:latin typeface="Arial" pitchFamily="34" charset="0"/>
                <a:cs typeface="Arial" pitchFamily="34" charset="0"/>
              </a:rPr>
              <a:t> to I's is the best indicator of the development of a team.</a:t>
            </a:r>
          </a:p>
          <a:p>
            <a:pPr fontAlgn="auto">
              <a:spcAft>
                <a:spcPts val="0"/>
              </a:spcAft>
              <a:buFont typeface="Arial" pitchFamily="34" charset="0"/>
              <a:buNone/>
              <a:defRPr/>
            </a:pPr>
            <a:endParaRPr lang="en-CA" dirty="0" smtClean="0">
              <a:latin typeface="Arial" pitchFamily="34" charset="0"/>
              <a:cs typeface="Arial" pitchFamily="34" charset="0"/>
            </a:endParaRPr>
          </a:p>
          <a:p>
            <a:pPr fontAlgn="auto">
              <a:spcAft>
                <a:spcPts val="0"/>
              </a:spcAft>
              <a:buFont typeface="Arial" pitchFamily="34" charset="0"/>
              <a:buNone/>
              <a:defRPr/>
            </a:pPr>
            <a:r>
              <a:rPr lang="en-US" dirty="0" smtClean="0">
                <a:latin typeface="Arial" pitchFamily="34" charset="0"/>
                <a:cs typeface="Arial" pitchFamily="34" charset="0"/>
              </a:rPr>
              <a:t>Lewis B. </a:t>
            </a:r>
            <a:r>
              <a:rPr lang="en-US" dirty="0" err="1" smtClean="0">
                <a:latin typeface="Arial" pitchFamily="34" charset="0"/>
                <a:cs typeface="Arial" pitchFamily="34" charset="0"/>
              </a:rPr>
              <a:t>Ergen</a:t>
            </a:r>
            <a:endParaRPr lang="en-CA" dirty="0" smtClean="0">
              <a:latin typeface="Arial" pitchFamily="34" charset="0"/>
              <a:cs typeface="Arial" pitchFamily="34" charset="0"/>
            </a:endParaRPr>
          </a:p>
          <a:p>
            <a:pPr fontAlgn="auto">
              <a:spcAft>
                <a:spcPts val="0"/>
              </a:spcAft>
              <a:buFont typeface="Arial" pitchFamily="34" charset="0"/>
              <a:buNone/>
              <a:defRPr/>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Things to Do</a:t>
            </a:r>
          </a:p>
        </p:txBody>
      </p:sp>
      <p:sp>
        <p:nvSpPr>
          <p:cNvPr id="3" name="Content Placeholder 2"/>
          <p:cNvSpPr>
            <a:spLocks noGrp="1"/>
          </p:cNvSpPr>
          <p:nvPr>
            <p:ph idx="1"/>
          </p:nvPr>
        </p:nvSpPr>
        <p:spPr/>
        <p:txBody>
          <a:bodyPr>
            <a:normAutofit/>
          </a:bodyPr>
          <a:lstStyle/>
          <a:p>
            <a:pPr marL="457200" lvl="0" indent="-457200">
              <a:buFont typeface="Arial" pitchFamily="34" charset="0"/>
              <a:buChar char="•"/>
            </a:pPr>
            <a:r>
              <a:rPr lang="en-US" dirty="0"/>
              <a:t>Promote an active learning climate for the team</a:t>
            </a:r>
          </a:p>
          <a:p>
            <a:pPr marL="457200" lvl="0" indent="-457200">
              <a:buFont typeface="Arial" pitchFamily="34" charset="0"/>
              <a:buChar char="•"/>
            </a:pPr>
            <a:r>
              <a:rPr lang="en-US" dirty="0"/>
              <a:t>Try to relate the team building strategies to the team’s work</a:t>
            </a:r>
          </a:p>
          <a:p>
            <a:pPr marL="457200" lvl="0" indent="-457200">
              <a:buFont typeface="Arial" pitchFamily="34" charset="0"/>
              <a:buChar char="•"/>
            </a:pPr>
            <a:r>
              <a:rPr lang="en-US" dirty="0"/>
              <a:t>Don’t be afraid to experiment with new strategies</a:t>
            </a:r>
          </a:p>
          <a:p>
            <a:pPr marL="457200" lvl="0" indent="-457200">
              <a:buFont typeface="Arial" pitchFamily="34" charset="0"/>
              <a:buChar char="•"/>
            </a:pPr>
            <a:r>
              <a:rPr lang="en-US" dirty="0"/>
              <a:t>Constantly evaluate both your output and your process. In short, ask regularly, "How are we doing?</a:t>
            </a:r>
          </a:p>
          <a:p>
            <a:endParaRPr lang="en-US" dirty="0"/>
          </a:p>
        </p:txBody>
      </p:sp>
      <p:pic>
        <p:nvPicPr>
          <p:cNvPr id="4" name="Picture 3" descr="C:\Users\Darren\AppData\Local\Microsoft\Windows\Temporary Internet Files\Content.IE5\3YJGCFYP\MC900383516[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332656"/>
            <a:ext cx="914400" cy="1143000"/>
          </a:xfrm>
          <a:prstGeom prst="rect">
            <a:avLst/>
          </a:prstGeom>
          <a:noFill/>
          <a:ln>
            <a:noFill/>
          </a:ln>
        </p:spPr>
      </p:pic>
    </p:spTree>
    <p:extLst>
      <p:ext uri="{BB962C8B-B14F-4D97-AF65-F5344CB8AC3E}">
        <p14:creationId xmlns:p14="http://schemas.microsoft.com/office/powerpoint/2010/main" val="11575748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Things to Avoid</a:t>
            </a:r>
          </a:p>
        </p:txBody>
      </p:sp>
      <p:sp>
        <p:nvSpPr>
          <p:cNvPr id="3" name="Content Placeholder 2"/>
          <p:cNvSpPr>
            <a:spLocks noGrp="1"/>
          </p:cNvSpPr>
          <p:nvPr>
            <p:ph idx="1"/>
          </p:nvPr>
        </p:nvSpPr>
        <p:spPr/>
        <p:txBody>
          <a:bodyPr/>
          <a:lstStyle/>
          <a:p>
            <a:endParaRPr lang="en-US" dirty="0" smtClean="0"/>
          </a:p>
          <a:p>
            <a:endParaRPr lang="en-US" dirty="0"/>
          </a:p>
          <a:p>
            <a:r>
              <a:rPr lang="en-US" dirty="0" smtClean="0"/>
              <a:t>•	Being </a:t>
            </a:r>
            <a:r>
              <a:rPr lang="en-US" dirty="0"/>
              <a:t>aggressive -- instead of assertive</a:t>
            </a:r>
          </a:p>
          <a:p>
            <a:r>
              <a:rPr lang="en-US" dirty="0"/>
              <a:t>•	Failing to let others express their opinions</a:t>
            </a:r>
          </a:p>
          <a:p>
            <a:r>
              <a:rPr lang="en-US" dirty="0"/>
              <a:t>•	Inadequate planning</a:t>
            </a:r>
          </a:p>
          <a:p>
            <a:endParaRPr lang="en-US" dirty="0"/>
          </a:p>
        </p:txBody>
      </p:sp>
      <p:pic>
        <p:nvPicPr>
          <p:cNvPr id="4" name="Picture 3" descr="C:\Users\Darren\AppData\Local\Microsoft\Windows\Temporary Internet Files\Content.IE5\9PDUOZYV\MC900433796[1].png"/>
          <p:cNvPicPr/>
          <p:nvPr/>
        </p:nvPicPr>
        <p:blipFill>
          <a:blip r:embed="rId2">
            <a:extLst>
              <a:ext uri="{28A0092B-C50C-407E-A947-70E740481C1C}">
                <a14:useLocalDpi xmlns:a14="http://schemas.microsoft.com/office/drawing/2010/main" val="0"/>
              </a:ext>
            </a:extLst>
          </a:blip>
          <a:srcRect/>
          <a:stretch>
            <a:fillRect/>
          </a:stretch>
        </p:blipFill>
        <p:spPr bwMode="auto">
          <a:xfrm>
            <a:off x="7010546" y="2060848"/>
            <a:ext cx="1005840" cy="1005840"/>
          </a:xfrm>
          <a:prstGeom prst="rect">
            <a:avLst/>
          </a:prstGeom>
          <a:noFill/>
          <a:ln>
            <a:noFill/>
          </a:ln>
        </p:spPr>
      </p:pic>
    </p:spTree>
    <p:extLst>
      <p:ext uri="{BB962C8B-B14F-4D97-AF65-F5344CB8AC3E}">
        <p14:creationId xmlns:p14="http://schemas.microsoft.com/office/powerpoint/2010/main" val="29768225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Things to Consider</a:t>
            </a: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Encouraging teamwork means making a commitment, and requires practice</a:t>
            </a:r>
            <a:r>
              <a:rPr lang="en-US" dirty="0" smtClean="0"/>
              <a:t>.</a:t>
            </a:r>
          </a:p>
          <a:p>
            <a:pPr marL="457200" indent="-457200">
              <a:buFont typeface="Arial" pitchFamily="34" charset="0"/>
              <a:buChar char="•"/>
            </a:pPr>
            <a:r>
              <a:rPr lang="en-US" dirty="0" smtClean="0"/>
              <a:t>The </a:t>
            </a:r>
            <a:r>
              <a:rPr lang="en-US" dirty="0"/>
              <a:t>process is not instant and take some time, so be patient. </a:t>
            </a:r>
            <a:endParaRPr lang="en-US" dirty="0" smtClean="0"/>
          </a:p>
          <a:p>
            <a:pPr marL="457200" indent="-457200">
              <a:buFont typeface="Arial" pitchFamily="34" charset="0"/>
              <a:buChar char="•"/>
            </a:pPr>
            <a:r>
              <a:rPr lang="en-US" dirty="0" smtClean="0"/>
              <a:t>Do </a:t>
            </a:r>
            <a:r>
              <a:rPr lang="en-US" dirty="0"/>
              <a:t>not be discouraged by mistakes, learn from them. </a:t>
            </a:r>
          </a:p>
          <a:p>
            <a:endParaRPr lang="en-US" dirty="0"/>
          </a:p>
        </p:txBody>
      </p:sp>
      <p:pic>
        <p:nvPicPr>
          <p:cNvPr id="4" name="Picture 3" descr="C:\Users\Darren\AppData\Local\Microsoft\Windows\Temporary Internet Files\Content.IE5\MP321RS9\MC900058899[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88640"/>
            <a:ext cx="914400" cy="1164590"/>
          </a:xfrm>
          <a:prstGeom prst="rect">
            <a:avLst/>
          </a:prstGeom>
          <a:noFill/>
          <a:ln>
            <a:noFill/>
          </a:ln>
        </p:spPr>
      </p:pic>
    </p:spTree>
    <p:extLst>
      <p:ext uri="{BB962C8B-B14F-4D97-AF65-F5344CB8AC3E}">
        <p14:creationId xmlns:p14="http://schemas.microsoft.com/office/powerpoint/2010/main" val="32147516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000" smtClean="0"/>
              <a:t>Module </a:t>
            </a:r>
            <a:r>
              <a:rPr lang="en-US" sz="3200" smtClean="0"/>
              <a:t>Twelve: Wrapping Up</a:t>
            </a:r>
            <a:endParaRPr lang="en-CA" sz="3000" smtClean="0"/>
          </a:p>
        </p:txBody>
      </p:sp>
      <p:sp>
        <p:nvSpPr>
          <p:cNvPr id="24579" name="Content Placeholder 2"/>
          <p:cNvSpPr>
            <a:spLocks noGrp="1"/>
          </p:cNvSpPr>
          <p:nvPr>
            <p:ph idx="1"/>
          </p:nvPr>
        </p:nvSpPr>
        <p:spPr>
          <a:xfrm>
            <a:off x="457200" y="1903413"/>
            <a:ext cx="6400800" cy="4525962"/>
          </a:xfrm>
        </p:spPr>
        <p:txBody>
          <a:bodyPr/>
          <a:lstStyle/>
          <a:p>
            <a:pPr>
              <a:buFont typeface="Arial" charset="0"/>
              <a:buNone/>
            </a:pPr>
            <a:endParaRPr lang="en-CA" sz="4000" dirty="0" smtClean="0"/>
          </a:p>
          <a:p>
            <a:pPr>
              <a:buFont typeface="Arial" charset="0"/>
              <a:buNone/>
            </a:pPr>
            <a:endParaRPr lang="en-US" sz="3800" dirty="0" smtClean="0"/>
          </a:p>
        </p:txBody>
      </p:sp>
      <p:sp>
        <p:nvSpPr>
          <p:cNvPr id="5" name="TextBox 4"/>
          <p:cNvSpPr txBox="1"/>
          <p:nvPr/>
        </p:nvSpPr>
        <p:spPr>
          <a:xfrm>
            <a:off x="428625" y="1428750"/>
            <a:ext cx="6715125" cy="3046988"/>
          </a:xfrm>
          <a:prstGeom prst="rect">
            <a:avLst/>
          </a:prstGeom>
          <a:noFill/>
        </p:spPr>
        <p:txBody>
          <a:bodyPr>
            <a:spAutoFit/>
          </a:bodyPr>
          <a:lstStyle/>
          <a:p>
            <a:r>
              <a:rPr lang="en-US" sz="2400" dirty="0">
                <a:latin typeface="+mn-lt"/>
                <a:cs typeface="+mn-cs"/>
              </a:rPr>
              <a:t>Although this workshop is coming to a close, we hope that your journey to journey to improve your teambuilding training skills is just beginning. Please take a moment to review and update your action plan. This will be a key tool to guide your progress in the days, weeks, months, and years to come. We wish you the best of luck on the rest of your travels! </a:t>
            </a:r>
            <a:endParaRPr lang="en-CA" sz="2400" dirty="0">
              <a:latin typeface="+mn-lt"/>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Words from the Wise</a:t>
            </a:r>
          </a:p>
        </p:txBody>
      </p:sp>
      <p:sp>
        <p:nvSpPr>
          <p:cNvPr id="3" name="Content Placeholder 2"/>
          <p:cNvSpPr>
            <a:spLocks noGrp="1"/>
          </p:cNvSpPr>
          <p:nvPr>
            <p:ph idx="1"/>
          </p:nvPr>
        </p:nvSpPr>
        <p:spPr/>
        <p:txBody>
          <a:bodyPr>
            <a:normAutofit/>
          </a:bodyPr>
          <a:lstStyle/>
          <a:p>
            <a:pPr marL="457200" lvl="0" indent="-457200">
              <a:buFont typeface="Arial" pitchFamily="34" charset="0"/>
              <a:buChar char="•"/>
            </a:pPr>
            <a:r>
              <a:rPr lang="en-US" b="1" dirty="0"/>
              <a:t>Peter M. Senge:</a:t>
            </a:r>
            <a:r>
              <a:rPr lang="en-US" dirty="0"/>
              <a:t> Teams, not individuals, are the fundamental learning unit in modern organizations. This is where the "rubber stamp meets the road"; unless teams can learn, the organization cannot learn.</a:t>
            </a:r>
          </a:p>
          <a:p>
            <a:pPr marL="457200" lvl="0" indent="-457200">
              <a:buFont typeface="Arial" pitchFamily="34" charset="0"/>
              <a:buChar char="•"/>
            </a:pPr>
            <a:r>
              <a:rPr lang="en-US" b="1" dirty="0"/>
              <a:t>Norman </a:t>
            </a:r>
            <a:r>
              <a:rPr lang="en-US" b="1" dirty="0" err="1"/>
              <a:t>Shidle</a:t>
            </a:r>
            <a:r>
              <a:rPr lang="en-US" b="1" dirty="0"/>
              <a:t>:</a:t>
            </a:r>
            <a:r>
              <a:rPr lang="en-US" dirty="0"/>
              <a:t> A group becomes a team when each member is sure enough of himself and his contribution to praise the skill of the others.</a:t>
            </a:r>
            <a:r>
              <a:rPr lang="en-US" b="1" dirty="0"/>
              <a:t> </a:t>
            </a:r>
            <a:endParaRPr lang="en-US" dirty="0"/>
          </a:p>
          <a:p>
            <a:pPr marL="457200" lvl="0" indent="-457200">
              <a:buFont typeface="Arial" pitchFamily="34" charset="0"/>
              <a:buChar char="•"/>
            </a:pPr>
            <a:r>
              <a:rPr lang="en-US" b="1" dirty="0"/>
              <a:t>Peter Drucker: </a:t>
            </a:r>
            <a:r>
              <a:rPr lang="en-US" dirty="0"/>
              <a:t>The leaders who work most effectively, it seems to me, never say 'I'. And that's not because they have trained themselves not to say 'I'. They don't think 'I'. They think 'we'; they think 'team'. They understand their job to be to make the team function. They accept responsibility and don't sidestep it, but 'we' gets the credit.... This is what creates trust, what enables you to get the task done.”</a:t>
            </a:r>
          </a:p>
        </p:txBody>
      </p:sp>
      <p:pic>
        <p:nvPicPr>
          <p:cNvPr id="4" name="Picture 3" descr="Description: Description: MC900370486[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836712"/>
            <a:ext cx="810895" cy="1113155"/>
          </a:xfrm>
          <a:prstGeom prst="rect">
            <a:avLst/>
          </a:prstGeom>
          <a:noFill/>
          <a:ln>
            <a:noFill/>
          </a:ln>
        </p:spPr>
      </p:pic>
    </p:spTree>
    <p:extLst>
      <p:ext uri="{BB962C8B-B14F-4D97-AF65-F5344CB8AC3E}">
        <p14:creationId xmlns:p14="http://schemas.microsoft.com/office/powerpoint/2010/main" val="28614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Team?</a:t>
            </a:r>
          </a:p>
        </p:txBody>
      </p:sp>
      <p:sp>
        <p:nvSpPr>
          <p:cNvPr id="3" name="Content Placeholder 2"/>
          <p:cNvSpPr>
            <a:spLocks noGrp="1"/>
          </p:cNvSpPr>
          <p:nvPr>
            <p:ph idx="1"/>
          </p:nvPr>
        </p:nvSpPr>
        <p:spPr/>
        <p:txBody>
          <a:bodyPr/>
          <a:lstStyle/>
          <a:p>
            <a:r>
              <a:rPr lang="en-US" dirty="0"/>
              <a:t>A team is a group of people formed to achieve a goal. Teams can be temporary, or indefinite. With individuals sharing responsibility, the group as a whole can take advantage of all of the collective talent, knowledge, and experience of each team member. </a:t>
            </a:r>
          </a:p>
          <a:p>
            <a:r>
              <a:rPr lang="en-US" b="1" dirty="0"/>
              <a:t>Team building</a:t>
            </a:r>
            <a:r>
              <a:rPr lang="en-US" dirty="0"/>
              <a:t> is an organized effort to improve team effectiveness.</a:t>
            </a:r>
          </a:p>
          <a:p>
            <a:endParaRPr lang="en-US" dirty="0"/>
          </a:p>
        </p:txBody>
      </p:sp>
      <p:pic>
        <p:nvPicPr>
          <p:cNvPr id="4" name="Picture 3" descr="C:\Users\Darren\AppData\Local\Microsoft\Windows\Temporary Internet Files\Content.IE5\FZCJR17Y\MC900090233[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312" y="404664"/>
            <a:ext cx="1005840" cy="937260"/>
          </a:xfrm>
          <a:prstGeom prst="rect">
            <a:avLst/>
          </a:prstGeom>
          <a:noFill/>
          <a:ln>
            <a:noFill/>
          </a:ln>
        </p:spPr>
      </p:pic>
    </p:spTree>
    <p:extLst>
      <p:ext uri="{BB962C8B-B14F-4D97-AF65-F5344CB8AC3E}">
        <p14:creationId xmlns:p14="http://schemas.microsoft.com/office/powerpoint/2010/main" val="2984002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An Overview of Tuckman and Jensen’s Four-Phase Model</a:t>
            </a:r>
            <a:endParaRPr lang="en-US"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endParaRPr lang="en-US" b="1" dirty="0" smtClean="0"/>
          </a:p>
          <a:p>
            <a:pPr marL="457200" indent="-457200" fontAlgn="auto">
              <a:spcAft>
                <a:spcPts val="0"/>
              </a:spcAft>
              <a:buFont typeface="Arial" pitchFamily="34" charset="0"/>
              <a:buChar char="•"/>
              <a:defRPr/>
            </a:pPr>
            <a:r>
              <a:rPr lang="en-US" b="1" dirty="0" smtClean="0"/>
              <a:t>The Forming Stage</a:t>
            </a:r>
          </a:p>
          <a:p>
            <a:pPr marL="457200" indent="-457200" fontAlgn="auto">
              <a:spcAft>
                <a:spcPts val="0"/>
              </a:spcAft>
              <a:buFont typeface="Arial" pitchFamily="34" charset="0"/>
              <a:buChar char="•"/>
              <a:defRPr/>
            </a:pPr>
            <a:endParaRPr lang="en-US" b="1" dirty="0" smtClean="0"/>
          </a:p>
          <a:p>
            <a:pPr marL="457200" indent="-457200" fontAlgn="auto">
              <a:spcAft>
                <a:spcPts val="0"/>
              </a:spcAft>
              <a:buFont typeface="Arial" pitchFamily="34" charset="0"/>
              <a:buChar char="•"/>
              <a:defRPr/>
            </a:pPr>
            <a:r>
              <a:rPr lang="en-US" b="1" dirty="0" smtClean="0"/>
              <a:t>The Storming Stage</a:t>
            </a:r>
          </a:p>
          <a:p>
            <a:pPr marL="457200" indent="-457200" fontAlgn="auto">
              <a:spcAft>
                <a:spcPts val="0"/>
              </a:spcAft>
              <a:buFont typeface="Arial" pitchFamily="34" charset="0"/>
              <a:buChar char="•"/>
              <a:defRPr/>
            </a:pPr>
            <a:endParaRPr lang="en-US" b="1" dirty="0" smtClean="0"/>
          </a:p>
          <a:p>
            <a:pPr marL="457200" indent="-457200" fontAlgn="auto">
              <a:spcAft>
                <a:spcPts val="0"/>
              </a:spcAft>
              <a:buFont typeface="Arial" pitchFamily="34" charset="0"/>
              <a:buChar char="•"/>
              <a:defRPr/>
            </a:pPr>
            <a:r>
              <a:rPr lang="en-US" b="1" dirty="0" smtClean="0"/>
              <a:t>The Norming Stage</a:t>
            </a:r>
          </a:p>
          <a:p>
            <a:pPr marL="457200" indent="-457200" fontAlgn="auto">
              <a:spcAft>
                <a:spcPts val="0"/>
              </a:spcAft>
              <a:buFont typeface="Arial" pitchFamily="34" charset="0"/>
              <a:buChar char="•"/>
              <a:defRPr/>
            </a:pPr>
            <a:endParaRPr lang="en-US" b="1" dirty="0" smtClean="0"/>
          </a:p>
          <a:p>
            <a:pPr marL="457200" indent="-457200" fontAlgn="auto">
              <a:spcAft>
                <a:spcPts val="0"/>
              </a:spcAft>
              <a:buFont typeface="Arial" pitchFamily="34" charset="0"/>
              <a:buChar char="•"/>
              <a:defRPr/>
            </a:pPr>
            <a:r>
              <a:rPr lang="en-US" b="1" dirty="0" smtClean="0"/>
              <a:t>The Performing Stage</a:t>
            </a:r>
            <a:endParaRPr lang="en-US" dirty="0"/>
          </a:p>
        </p:txBody>
      </p:sp>
      <p:pic>
        <p:nvPicPr>
          <p:cNvPr id="4" name="Picture 3" descr="C:\Users\Darren\AppData\Local\Microsoft\Windows\Temporary Internet Files\Content.IE5\ZKNEI80I\MC900149396[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6016" y="2564904"/>
            <a:ext cx="2520280" cy="208823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052736"/>
            <a:ext cx="6400800" cy="1143000"/>
          </a:xfrm>
        </p:spPr>
        <p:txBody>
          <a:bodyPr rtlCol="0">
            <a:normAutofit/>
          </a:bodyPr>
          <a:lstStyle/>
          <a:p>
            <a:pPr fontAlgn="auto">
              <a:spcAft>
                <a:spcPts val="0"/>
              </a:spcAft>
              <a:defRPr/>
            </a:pPr>
            <a:r>
              <a:rPr lang="en-US" dirty="0" smtClean="0"/>
              <a:t>Module Three: Types of Teams</a:t>
            </a:r>
            <a:endParaRPr lang="en-CA" dirty="0"/>
          </a:p>
        </p:txBody>
      </p:sp>
      <p:sp>
        <p:nvSpPr>
          <p:cNvPr id="9219" name="Content Placeholder 2"/>
          <p:cNvSpPr>
            <a:spLocks noGrp="1"/>
          </p:cNvSpPr>
          <p:nvPr>
            <p:ph idx="1"/>
          </p:nvPr>
        </p:nvSpPr>
        <p:spPr>
          <a:xfrm>
            <a:off x="467544" y="2332038"/>
            <a:ext cx="6400800" cy="4525962"/>
          </a:xfrm>
        </p:spPr>
        <p:txBody>
          <a:bodyPr>
            <a:normAutofit/>
          </a:bodyPr>
          <a:lstStyle/>
          <a:p>
            <a:r>
              <a:rPr lang="en-US" dirty="0"/>
              <a:t>The Merriam Webster Dictionary defines a team as a number of persons associated together in work or activity.   Teams are formed for many purposes.  Examples include project teams, ad-hoc teams, quality improvement teams, and task forces.  Sometimes the team is formed to work on a goal as an adjunct to a traditional hierarchy in an organization.  At other times, the team is designed to replace the hierarchy.</a:t>
            </a:r>
          </a:p>
          <a:p>
            <a:pPr>
              <a:buFont typeface="Arial" charset="0"/>
              <a:buNone/>
            </a:pPr>
            <a:endParaRPr lang="en-CA" b="1" dirty="0" smtClean="0"/>
          </a:p>
          <a:p>
            <a:endParaRPr lang="en-US" dirty="0" smtClean="0"/>
          </a:p>
        </p:txBody>
      </p:sp>
      <p:sp>
        <p:nvSpPr>
          <p:cNvPr id="4" name="Text Placeholder 3"/>
          <p:cNvSpPr>
            <a:spLocks noGrp="1"/>
          </p:cNvSpPr>
          <p:nvPr>
            <p:ph type="body" sz="quarter" idx="10"/>
          </p:nvPr>
        </p:nvSpPr>
        <p:spPr>
          <a:xfrm>
            <a:off x="7391400" y="1412776"/>
            <a:ext cx="1752600" cy="2590800"/>
          </a:xfrm>
        </p:spPr>
        <p:txBody>
          <a:bodyPr rtlCol="0">
            <a:normAutofit/>
          </a:bodyPr>
          <a:lstStyle/>
          <a:p>
            <a:pPr fontAlgn="auto">
              <a:spcAft>
                <a:spcPts val="0"/>
              </a:spcAft>
              <a:buFont typeface="Arial" pitchFamily="34" charset="0"/>
              <a:buNone/>
              <a:defRPr/>
            </a:pPr>
            <a:r>
              <a:rPr lang="en-US" dirty="0" err="1" smtClean="0"/>
              <a:t>Gettin</a:t>
            </a:r>
            <a:r>
              <a:rPr lang="en-US" dirty="0" smtClean="0"/>
              <a:t>' good players is easy. </a:t>
            </a:r>
            <a:r>
              <a:rPr lang="en-US" dirty="0" err="1" smtClean="0"/>
              <a:t>Gettin</a:t>
            </a:r>
            <a:r>
              <a:rPr lang="en-US" dirty="0" smtClean="0"/>
              <a:t>' '</a:t>
            </a:r>
            <a:r>
              <a:rPr lang="en-US" dirty="0" err="1" smtClean="0"/>
              <a:t>em</a:t>
            </a:r>
            <a:r>
              <a:rPr lang="en-US" dirty="0" smtClean="0"/>
              <a:t> to play together is the hard part.</a:t>
            </a:r>
          </a:p>
          <a:p>
            <a:pPr fontAlgn="auto">
              <a:spcAft>
                <a:spcPts val="0"/>
              </a:spcAft>
              <a:buFont typeface="Arial" pitchFamily="34" charset="0"/>
              <a:buNone/>
              <a:defRPr/>
            </a:pPr>
            <a:endParaRPr lang="en-CA" dirty="0" smtClean="0"/>
          </a:p>
          <a:p>
            <a:pPr fontAlgn="auto">
              <a:spcAft>
                <a:spcPts val="0"/>
              </a:spcAft>
              <a:buFont typeface="Arial" pitchFamily="34" charset="0"/>
              <a:buNone/>
              <a:defRPr/>
            </a:pPr>
            <a:r>
              <a:rPr lang="en-US" dirty="0" smtClean="0"/>
              <a:t>Casey Stengel</a:t>
            </a:r>
            <a:endParaRPr lang="en-CA"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Traditional Team</a:t>
            </a:r>
          </a:p>
        </p:txBody>
      </p:sp>
      <p:sp>
        <p:nvSpPr>
          <p:cNvPr id="3" name="Content Placeholder 2"/>
          <p:cNvSpPr>
            <a:spLocks noGrp="1"/>
          </p:cNvSpPr>
          <p:nvPr>
            <p:ph idx="1"/>
          </p:nvPr>
        </p:nvSpPr>
        <p:spPr/>
        <p:txBody>
          <a:bodyPr>
            <a:normAutofit/>
          </a:bodyPr>
          <a:lstStyle/>
          <a:p>
            <a:pPr marL="457200" lvl="0" indent="-457200">
              <a:buFont typeface="Arial" pitchFamily="34" charset="0"/>
              <a:buChar char="•"/>
            </a:pPr>
            <a:r>
              <a:rPr lang="en-US" dirty="0" smtClean="0"/>
              <a:t>A </a:t>
            </a:r>
            <a:r>
              <a:rPr lang="en-US" dirty="0"/>
              <a:t>team gains a shared understanding and purpose among team members, as distinguished from a group.</a:t>
            </a:r>
          </a:p>
          <a:p>
            <a:pPr marL="457200" lvl="0" indent="-457200">
              <a:buFont typeface="Arial" pitchFamily="34" charset="0"/>
              <a:buChar char="•"/>
            </a:pPr>
            <a:r>
              <a:rPr lang="en-US" dirty="0"/>
              <a:t>Teams require mutually agreed-upon operating </a:t>
            </a:r>
            <a:r>
              <a:rPr lang="en-US" dirty="0" smtClean="0"/>
              <a:t>principles.</a:t>
            </a:r>
          </a:p>
          <a:p>
            <a:pPr marL="457200" lvl="0" indent="-457200">
              <a:buFont typeface="Arial" pitchFamily="34" charset="0"/>
              <a:buChar char="•"/>
            </a:pPr>
            <a:r>
              <a:rPr lang="en-US" dirty="0" smtClean="0"/>
              <a:t>A </a:t>
            </a:r>
            <a:r>
              <a:rPr lang="en-US" dirty="0"/>
              <a:t>team is interdependent; everyone works for the good of the team, not for oneself.</a:t>
            </a:r>
          </a:p>
          <a:p>
            <a:pPr marL="457200" lvl="0" indent="-457200">
              <a:buFont typeface="Arial" pitchFamily="34" charset="0"/>
              <a:buChar char="•"/>
            </a:pPr>
            <a:r>
              <a:rPr lang="en-US" dirty="0"/>
              <a:t>Effective teams distinguish task from process. </a:t>
            </a:r>
          </a:p>
        </p:txBody>
      </p:sp>
      <p:pic>
        <p:nvPicPr>
          <p:cNvPr id="4" name="Picture 3" descr="C:\Users\Darren\AppData\Local\Microsoft\Windows\Temporary Internet Files\Content.IE5\31B2RP17\MC900056602[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4365104"/>
            <a:ext cx="922020" cy="934085"/>
          </a:xfrm>
          <a:prstGeom prst="rect">
            <a:avLst/>
          </a:prstGeom>
          <a:noFill/>
          <a:ln>
            <a:noFill/>
          </a:ln>
        </p:spPr>
      </p:pic>
    </p:spTree>
    <p:extLst>
      <p:ext uri="{BB962C8B-B14F-4D97-AF65-F5344CB8AC3E}">
        <p14:creationId xmlns:p14="http://schemas.microsoft.com/office/powerpoint/2010/main" val="3005777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Self-Directed Teams</a:t>
            </a:r>
          </a:p>
        </p:txBody>
      </p:sp>
      <p:sp>
        <p:nvSpPr>
          <p:cNvPr id="3" name="Content Placeholder 2"/>
          <p:cNvSpPr>
            <a:spLocks noGrp="1"/>
          </p:cNvSpPr>
          <p:nvPr>
            <p:ph idx="1"/>
          </p:nvPr>
        </p:nvSpPr>
        <p:spPr/>
        <p:txBody>
          <a:bodyPr/>
          <a:lstStyle/>
          <a:p>
            <a:pPr marL="457200" indent="-457200">
              <a:buFont typeface="Arial" pitchFamily="34" charset="0"/>
              <a:buChar char="•"/>
            </a:pPr>
            <a:r>
              <a:rPr lang="en-US" dirty="0"/>
              <a:t>A self-directed team is a team that is responsible for a whole product or process. </a:t>
            </a:r>
            <a:endParaRPr lang="en-US" dirty="0" smtClean="0"/>
          </a:p>
          <a:p>
            <a:pPr marL="457200" indent="-457200">
              <a:buFont typeface="Arial" pitchFamily="34" charset="0"/>
              <a:buChar char="•"/>
            </a:pPr>
            <a:r>
              <a:rPr lang="en-US" dirty="0" smtClean="0"/>
              <a:t>The </a:t>
            </a:r>
            <a:r>
              <a:rPr lang="en-US" dirty="0"/>
              <a:t>team plans the work and performs it, managing many of the tasks supervision or management </a:t>
            </a:r>
            <a:r>
              <a:rPr lang="en-US" dirty="0" smtClean="0"/>
              <a:t>might</a:t>
            </a:r>
          </a:p>
          <a:p>
            <a:pPr marL="457200" indent="-457200">
              <a:buFont typeface="Arial" pitchFamily="34" charset="0"/>
              <a:buChar char="•"/>
            </a:pPr>
            <a:r>
              <a:rPr lang="en-US" dirty="0"/>
              <a:t>A </a:t>
            </a:r>
            <a:r>
              <a:rPr lang="en-US" dirty="0" smtClean="0"/>
              <a:t>facilitator helps </a:t>
            </a:r>
            <a:r>
              <a:rPr lang="en-US" dirty="0"/>
              <a:t>the group get started and stay on track</a:t>
            </a:r>
            <a:r>
              <a:rPr lang="en-US" dirty="0" smtClean="0"/>
              <a:t>.</a:t>
            </a:r>
            <a:endParaRPr lang="en-US" dirty="0"/>
          </a:p>
        </p:txBody>
      </p:sp>
      <p:pic>
        <p:nvPicPr>
          <p:cNvPr id="5" name="Picture 4" descr="C:\Users\Darren\AppData\Local\Microsoft\Windows\Temporary Internet Files\Content.IE5\39XQYYJK\MC900039016[1].wm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548680"/>
            <a:ext cx="1097280" cy="983615"/>
          </a:xfrm>
          <a:prstGeom prst="rect">
            <a:avLst/>
          </a:prstGeom>
          <a:noFill/>
          <a:ln>
            <a:noFill/>
          </a:ln>
        </p:spPr>
      </p:pic>
    </p:spTree>
    <p:extLst>
      <p:ext uri="{BB962C8B-B14F-4D97-AF65-F5344CB8AC3E}">
        <p14:creationId xmlns:p14="http://schemas.microsoft.com/office/powerpoint/2010/main" val="346201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USJaycees-Aqua</Template>
  <TotalTime>234</TotalTime>
  <Words>5272</Words>
  <Application>Microsoft Office PowerPoint</Application>
  <PresentationFormat>On-screen Show (4:3)</PresentationFormat>
  <Paragraphs>322</Paragraphs>
  <Slides>44</Slides>
  <Notes>35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Blank Presentation</vt:lpstr>
      <vt:lpstr>PowerPoint Presentation</vt:lpstr>
      <vt:lpstr> Module One: Getting Started </vt:lpstr>
      <vt:lpstr>Workshop Objectives</vt:lpstr>
      <vt:lpstr>  Module Two: Defining Success  </vt:lpstr>
      <vt:lpstr>What is a Team?</vt:lpstr>
      <vt:lpstr>An Overview of Tuckman and Jensen’s Four-Phase Model</vt:lpstr>
      <vt:lpstr>Module Three: Types of Teams</vt:lpstr>
      <vt:lpstr>The Traditional Team</vt:lpstr>
      <vt:lpstr>Self-Directed Teams</vt:lpstr>
      <vt:lpstr>E-Teams</vt:lpstr>
      <vt:lpstr>Module Four: The First Stage of Team Development – Forming</vt:lpstr>
      <vt:lpstr>Hallmarks of This Stage</vt:lpstr>
      <vt:lpstr>What to Do As a Leader</vt:lpstr>
      <vt:lpstr>What to Do As a Follower</vt:lpstr>
      <vt:lpstr>Module Five:  The Second Stage of Team Development – Storming</vt:lpstr>
      <vt:lpstr>The Hallmarks of This Stage</vt:lpstr>
      <vt:lpstr>What to Do As a Leader</vt:lpstr>
      <vt:lpstr>What to Do As a Follower</vt:lpstr>
      <vt:lpstr>Module Six: The Third Stage of Team Development – Norming</vt:lpstr>
      <vt:lpstr>The Hallmarks of This Stage</vt:lpstr>
      <vt:lpstr>What to Do As a Leader</vt:lpstr>
      <vt:lpstr>What to Do As a Follower</vt:lpstr>
      <vt:lpstr>Module Seven: The Fourth Stage of Team Development – Performing</vt:lpstr>
      <vt:lpstr>Hallmarks of this Stage</vt:lpstr>
      <vt:lpstr>What to Do As a Leader</vt:lpstr>
      <vt:lpstr>What to Do As a Follower</vt:lpstr>
      <vt:lpstr>Module Eight: Team Building Activities</vt:lpstr>
      <vt:lpstr>The Benefits and Disadvantages</vt:lpstr>
      <vt:lpstr>Team-Building Activities That Won’t Make People Cringe</vt:lpstr>
      <vt:lpstr>Choosing a Location for Team-Building</vt:lpstr>
      <vt:lpstr>Module Nine: Making the Most of Team Meetings</vt:lpstr>
      <vt:lpstr>Setting the Time and the Place</vt:lpstr>
      <vt:lpstr>Trying the 50-Minute Meeting</vt:lpstr>
      <vt:lpstr>Using Celebrations of All Sizes</vt:lpstr>
      <vt:lpstr>Module Ten: Solving Problems as a Team</vt:lpstr>
      <vt:lpstr>The Six Thinking Hats</vt:lpstr>
      <vt:lpstr>Encouraging Brainstorming</vt:lpstr>
      <vt:lpstr>Building Consensus</vt:lpstr>
      <vt:lpstr>Module Eleven: Encouraging Teamwork</vt:lpstr>
      <vt:lpstr>Some Things to Do</vt:lpstr>
      <vt:lpstr>Some Things to Avoid</vt:lpstr>
      <vt:lpstr>Some Things to Consider</vt:lpstr>
      <vt:lpstr>Module Twelve: Wrapping Up</vt:lpstr>
      <vt:lpstr> Words from the Wise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Lori Gillin</dc:creator>
  <cp:lastModifiedBy>nickr</cp:lastModifiedBy>
  <cp:revision>39</cp:revision>
  <dcterms:created xsi:type="dcterms:W3CDTF">2009-07-28T16:46:37Z</dcterms:created>
  <dcterms:modified xsi:type="dcterms:W3CDTF">2012-03-14T14:10:52Z</dcterms:modified>
</cp:coreProperties>
</file>